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3"/>
  </p:notesMasterIdLst>
  <p:handoutMasterIdLst>
    <p:handoutMasterId r:id="rId14"/>
  </p:handoutMasterIdLst>
  <p:sldIdLst>
    <p:sldId id="256" r:id="rId2"/>
    <p:sldId id="257" r:id="rId3"/>
    <p:sldId id="258" r:id="rId4"/>
    <p:sldId id="259" r:id="rId5"/>
    <p:sldId id="260" r:id="rId6"/>
    <p:sldId id="262" r:id="rId7"/>
    <p:sldId id="263" r:id="rId8"/>
    <p:sldId id="265" r:id="rId9"/>
    <p:sldId id="268" r:id="rId10"/>
    <p:sldId id="266" r:id="rId11"/>
    <p:sldId id="267"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HB Caseload</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PDC</c:v>
                </c:pt>
              </c:strCache>
            </c:strRef>
          </c:tx>
          <c:spPr>
            <a:ln w="28575" cap="rnd">
              <a:solidFill>
                <a:schemeClr val="accent1"/>
              </a:solidFill>
              <a:round/>
            </a:ln>
            <a:effectLst/>
          </c:spPr>
          <c:marker>
            <c:symbol val="none"/>
          </c:marker>
          <c:cat>
            <c:strRef>
              <c:f>Sheet1!$A$2:$A$18</c:f>
              <c:strCache>
                <c:ptCount val="17"/>
                <c:pt idx="0">
                  <c:v>10.03.17</c:v>
                </c:pt>
                <c:pt idx="1">
                  <c:v>12.04.17</c:v>
                </c:pt>
                <c:pt idx="2">
                  <c:v>12.05.17</c:v>
                </c:pt>
                <c:pt idx="3">
                  <c:v>16.06.17</c:v>
                </c:pt>
                <c:pt idx="4">
                  <c:v>14.07.17</c:v>
                </c:pt>
                <c:pt idx="5">
                  <c:v>11.08.17</c:v>
                </c:pt>
                <c:pt idx="6">
                  <c:v>15.09.17</c:v>
                </c:pt>
                <c:pt idx="7">
                  <c:v>10.11.17</c:v>
                </c:pt>
                <c:pt idx="8">
                  <c:v>08.12.17</c:v>
                </c:pt>
                <c:pt idx="9">
                  <c:v>19.01.18</c:v>
                </c:pt>
                <c:pt idx="10">
                  <c:v>16.02.18</c:v>
                </c:pt>
                <c:pt idx="11">
                  <c:v>16.03.18</c:v>
                </c:pt>
                <c:pt idx="12">
                  <c:v>20.04.18</c:v>
                </c:pt>
                <c:pt idx="13">
                  <c:v>18.05.18</c:v>
                </c:pt>
                <c:pt idx="14">
                  <c:v>15.06.18</c:v>
                </c:pt>
                <c:pt idx="15">
                  <c:v>13.07.18</c:v>
                </c:pt>
                <c:pt idx="16">
                  <c:v>10.08.18</c:v>
                </c:pt>
              </c:strCache>
            </c:strRef>
          </c:cat>
          <c:val>
            <c:numRef>
              <c:f>Sheet1!$B$2:$B$18</c:f>
              <c:numCache>
                <c:formatCode>0</c:formatCode>
                <c:ptCount val="17"/>
                <c:pt idx="0">
                  <c:v>738</c:v>
                </c:pt>
                <c:pt idx="1">
                  <c:v>734</c:v>
                </c:pt>
                <c:pt idx="2">
                  <c:v>733</c:v>
                </c:pt>
                <c:pt idx="3">
                  <c:v>736</c:v>
                </c:pt>
                <c:pt idx="4">
                  <c:v>730</c:v>
                </c:pt>
                <c:pt idx="5">
                  <c:v>729</c:v>
                </c:pt>
                <c:pt idx="6">
                  <c:v>730</c:v>
                </c:pt>
                <c:pt idx="7">
                  <c:v>723</c:v>
                </c:pt>
                <c:pt idx="8">
                  <c:v>726</c:v>
                </c:pt>
                <c:pt idx="9">
                  <c:v>736</c:v>
                </c:pt>
                <c:pt idx="10">
                  <c:v>736</c:v>
                </c:pt>
                <c:pt idx="11">
                  <c:v>723</c:v>
                </c:pt>
                <c:pt idx="12">
                  <c:v>698</c:v>
                </c:pt>
                <c:pt idx="13">
                  <c:v>686</c:v>
                </c:pt>
                <c:pt idx="14">
                  <c:v>669</c:v>
                </c:pt>
                <c:pt idx="15">
                  <c:v>653</c:v>
                </c:pt>
                <c:pt idx="16">
                  <c:v>649</c:v>
                </c:pt>
              </c:numCache>
            </c:numRef>
          </c:val>
          <c:smooth val="0"/>
          <c:extLst>
            <c:ext xmlns:c16="http://schemas.microsoft.com/office/drawing/2014/chart" uri="{C3380CC4-5D6E-409C-BE32-E72D297353CC}">
              <c16:uniqueId val="{00000000-CF4D-4A28-9C0A-B76F68806058}"/>
            </c:ext>
          </c:extLst>
        </c:ser>
        <c:ser>
          <c:idx val="1"/>
          <c:order val="1"/>
          <c:tx>
            <c:strRef>
              <c:f>Sheet1!$C$1</c:f>
              <c:strCache>
                <c:ptCount val="1"/>
                <c:pt idx="0">
                  <c:v>WDDC</c:v>
                </c:pt>
              </c:strCache>
            </c:strRef>
          </c:tx>
          <c:spPr>
            <a:ln w="28575" cap="rnd">
              <a:solidFill>
                <a:schemeClr val="accent2"/>
              </a:solidFill>
              <a:round/>
            </a:ln>
            <a:effectLst/>
          </c:spPr>
          <c:marker>
            <c:symbol val="none"/>
          </c:marker>
          <c:cat>
            <c:strRef>
              <c:f>Sheet1!$A$2:$A$18</c:f>
              <c:strCache>
                <c:ptCount val="17"/>
                <c:pt idx="0">
                  <c:v>10.03.17</c:v>
                </c:pt>
                <c:pt idx="1">
                  <c:v>12.04.17</c:v>
                </c:pt>
                <c:pt idx="2">
                  <c:v>12.05.17</c:v>
                </c:pt>
                <c:pt idx="3">
                  <c:v>16.06.17</c:v>
                </c:pt>
                <c:pt idx="4">
                  <c:v>14.07.17</c:v>
                </c:pt>
                <c:pt idx="5">
                  <c:v>11.08.17</c:v>
                </c:pt>
                <c:pt idx="6">
                  <c:v>15.09.17</c:v>
                </c:pt>
                <c:pt idx="7">
                  <c:v>10.11.17</c:v>
                </c:pt>
                <c:pt idx="8">
                  <c:v>08.12.17</c:v>
                </c:pt>
                <c:pt idx="9">
                  <c:v>19.01.18</c:v>
                </c:pt>
                <c:pt idx="10">
                  <c:v>16.02.18</c:v>
                </c:pt>
                <c:pt idx="11">
                  <c:v>16.03.18</c:v>
                </c:pt>
                <c:pt idx="12">
                  <c:v>20.04.18</c:v>
                </c:pt>
                <c:pt idx="13">
                  <c:v>18.05.18</c:v>
                </c:pt>
                <c:pt idx="14">
                  <c:v>15.06.18</c:v>
                </c:pt>
                <c:pt idx="15">
                  <c:v>13.07.18</c:v>
                </c:pt>
                <c:pt idx="16">
                  <c:v>10.08.18</c:v>
                </c:pt>
              </c:strCache>
            </c:strRef>
          </c:cat>
          <c:val>
            <c:numRef>
              <c:f>Sheet1!$C$2:$C$18</c:f>
              <c:numCache>
                <c:formatCode>0</c:formatCode>
                <c:ptCount val="17"/>
                <c:pt idx="0">
                  <c:v>1767</c:v>
                </c:pt>
                <c:pt idx="1">
                  <c:v>1740</c:v>
                </c:pt>
                <c:pt idx="2">
                  <c:v>1738</c:v>
                </c:pt>
                <c:pt idx="3">
                  <c:v>1723</c:v>
                </c:pt>
                <c:pt idx="4">
                  <c:v>1707</c:v>
                </c:pt>
                <c:pt idx="5">
                  <c:v>1695</c:v>
                </c:pt>
                <c:pt idx="6">
                  <c:v>1696</c:v>
                </c:pt>
                <c:pt idx="7">
                  <c:v>1705</c:v>
                </c:pt>
                <c:pt idx="8">
                  <c:v>1711</c:v>
                </c:pt>
                <c:pt idx="9">
                  <c:v>1674</c:v>
                </c:pt>
                <c:pt idx="10">
                  <c:v>1657</c:v>
                </c:pt>
                <c:pt idx="11">
                  <c:v>1617</c:v>
                </c:pt>
                <c:pt idx="12">
                  <c:v>1546</c:v>
                </c:pt>
                <c:pt idx="13">
                  <c:v>1533</c:v>
                </c:pt>
                <c:pt idx="14">
                  <c:v>1511</c:v>
                </c:pt>
                <c:pt idx="15">
                  <c:v>1494</c:v>
                </c:pt>
                <c:pt idx="16">
                  <c:v>1463</c:v>
                </c:pt>
              </c:numCache>
            </c:numRef>
          </c:val>
          <c:smooth val="0"/>
          <c:extLst>
            <c:ext xmlns:c16="http://schemas.microsoft.com/office/drawing/2014/chart" uri="{C3380CC4-5D6E-409C-BE32-E72D297353CC}">
              <c16:uniqueId val="{00000001-CF4D-4A28-9C0A-B76F68806058}"/>
            </c:ext>
          </c:extLst>
        </c:ser>
        <c:ser>
          <c:idx val="2"/>
          <c:order val="2"/>
          <c:tx>
            <c:strRef>
              <c:f>Sheet1!$D$1</c:f>
              <c:strCache>
                <c:ptCount val="1"/>
                <c:pt idx="0">
                  <c:v>WPBC</c:v>
                </c:pt>
              </c:strCache>
            </c:strRef>
          </c:tx>
          <c:spPr>
            <a:ln w="28575" cap="rnd">
              <a:solidFill>
                <a:schemeClr val="accent3"/>
              </a:solidFill>
              <a:round/>
            </a:ln>
            <a:effectLst/>
          </c:spPr>
          <c:marker>
            <c:symbol val="none"/>
          </c:marker>
          <c:cat>
            <c:strRef>
              <c:f>Sheet1!$A$2:$A$18</c:f>
              <c:strCache>
                <c:ptCount val="17"/>
                <c:pt idx="0">
                  <c:v>10.03.17</c:v>
                </c:pt>
                <c:pt idx="1">
                  <c:v>12.04.17</c:v>
                </c:pt>
                <c:pt idx="2">
                  <c:v>12.05.17</c:v>
                </c:pt>
                <c:pt idx="3">
                  <c:v>16.06.17</c:v>
                </c:pt>
                <c:pt idx="4">
                  <c:v>14.07.17</c:v>
                </c:pt>
                <c:pt idx="5">
                  <c:v>11.08.17</c:v>
                </c:pt>
                <c:pt idx="6">
                  <c:v>15.09.17</c:v>
                </c:pt>
                <c:pt idx="7">
                  <c:v>10.11.17</c:v>
                </c:pt>
                <c:pt idx="8">
                  <c:v>08.12.17</c:v>
                </c:pt>
                <c:pt idx="9">
                  <c:v>19.01.18</c:v>
                </c:pt>
                <c:pt idx="10">
                  <c:v>16.02.18</c:v>
                </c:pt>
                <c:pt idx="11">
                  <c:v>16.03.18</c:v>
                </c:pt>
                <c:pt idx="12">
                  <c:v>20.04.18</c:v>
                </c:pt>
                <c:pt idx="13">
                  <c:v>18.05.18</c:v>
                </c:pt>
                <c:pt idx="14">
                  <c:v>15.06.18</c:v>
                </c:pt>
                <c:pt idx="15">
                  <c:v>13.07.18</c:v>
                </c:pt>
                <c:pt idx="16">
                  <c:v>10.08.18</c:v>
                </c:pt>
              </c:strCache>
            </c:strRef>
          </c:cat>
          <c:val>
            <c:numRef>
              <c:f>Sheet1!$D$2:$D$18</c:f>
              <c:numCache>
                <c:formatCode>0</c:formatCode>
                <c:ptCount val="17"/>
                <c:pt idx="0">
                  <c:v>2468</c:v>
                </c:pt>
                <c:pt idx="1">
                  <c:v>2423</c:v>
                </c:pt>
                <c:pt idx="2">
                  <c:v>2395</c:v>
                </c:pt>
                <c:pt idx="3">
                  <c:v>2376</c:v>
                </c:pt>
                <c:pt idx="4">
                  <c:v>2395</c:v>
                </c:pt>
                <c:pt idx="5">
                  <c:v>2391</c:v>
                </c:pt>
                <c:pt idx="6">
                  <c:v>2390</c:v>
                </c:pt>
                <c:pt idx="7">
                  <c:v>2367</c:v>
                </c:pt>
                <c:pt idx="8">
                  <c:v>2381</c:v>
                </c:pt>
                <c:pt idx="9">
                  <c:v>2340</c:v>
                </c:pt>
                <c:pt idx="10">
                  <c:v>2290</c:v>
                </c:pt>
                <c:pt idx="11">
                  <c:v>2233</c:v>
                </c:pt>
                <c:pt idx="12">
                  <c:v>2167</c:v>
                </c:pt>
                <c:pt idx="13">
                  <c:v>2132</c:v>
                </c:pt>
                <c:pt idx="14">
                  <c:v>2095</c:v>
                </c:pt>
                <c:pt idx="15">
                  <c:v>2051</c:v>
                </c:pt>
                <c:pt idx="16">
                  <c:v>2012</c:v>
                </c:pt>
              </c:numCache>
            </c:numRef>
          </c:val>
          <c:smooth val="0"/>
          <c:extLst>
            <c:ext xmlns:c16="http://schemas.microsoft.com/office/drawing/2014/chart" uri="{C3380CC4-5D6E-409C-BE32-E72D297353CC}">
              <c16:uniqueId val="{00000002-CF4D-4A28-9C0A-B76F68806058}"/>
            </c:ext>
          </c:extLst>
        </c:ser>
        <c:dLbls>
          <c:showLegendKey val="0"/>
          <c:showVal val="0"/>
          <c:showCatName val="0"/>
          <c:showSerName val="0"/>
          <c:showPercent val="0"/>
          <c:showBubbleSize val="0"/>
        </c:dLbls>
        <c:smooth val="0"/>
        <c:axId val="512863848"/>
        <c:axId val="512863064"/>
      </c:lineChart>
      <c:catAx>
        <c:axId val="512863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863064"/>
        <c:crosses val="autoZero"/>
        <c:auto val="1"/>
        <c:lblAlgn val="ctr"/>
        <c:lblOffset val="100"/>
        <c:noMultiLvlLbl val="0"/>
      </c:catAx>
      <c:valAx>
        <c:axId val="5128630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8638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69EE50E-F5DE-4B94-950D-C9A67310C576}" type="datetimeFigureOut">
              <a:rPr lang="en-GB" smtClean="0"/>
              <a:t>02/07/2021</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6482159-38A4-40A5-B467-7827C4970966}" type="slidenum">
              <a:rPr lang="en-GB" smtClean="0"/>
              <a:t>‹#›</a:t>
            </a:fld>
            <a:endParaRPr lang="en-GB"/>
          </a:p>
        </p:txBody>
      </p:sp>
    </p:spTree>
    <p:extLst>
      <p:ext uri="{BB962C8B-B14F-4D97-AF65-F5344CB8AC3E}">
        <p14:creationId xmlns:p14="http://schemas.microsoft.com/office/powerpoint/2010/main" val="4884285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6DD305A-7635-44A3-B711-DBA0E7A0C017}" type="datetimeFigureOut">
              <a:rPr lang="en-GB" smtClean="0"/>
              <a:t>02/07/2021</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005A2CE-776B-49A9-B6C4-4B0B8AB22E15}" type="slidenum">
              <a:rPr lang="en-GB" smtClean="0"/>
              <a:t>‹#›</a:t>
            </a:fld>
            <a:endParaRPr lang="en-GB"/>
          </a:p>
        </p:txBody>
      </p:sp>
    </p:spTree>
    <p:extLst>
      <p:ext uri="{BB962C8B-B14F-4D97-AF65-F5344CB8AC3E}">
        <p14:creationId xmlns:p14="http://schemas.microsoft.com/office/powerpoint/2010/main" val="458857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005A2CE-776B-49A9-B6C4-4B0B8AB22E15}" type="slidenum">
              <a:rPr lang="en-GB" smtClean="0"/>
              <a:t>1</a:t>
            </a:fld>
            <a:endParaRPr lang="en-GB"/>
          </a:p>
        </p:txBody>
      </p:sp>
    </p:spTree>
    <p:extLst>
      <p:ext uri="{BB962C8B-B14F-4D97-AF65-F5344CB8AC3E}">
        <p14:creationId xmlns:p14="http://schemas.microsoft.com/office/powerpoint/2010/main" val="153819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005A2CE-776B-49A9-B6C4-4B0B8AB22E15}" type="slidenum">
              <a:rPr lang="en-GB" smtClean="0"/>
              <a:t>11</a:t>
            </a:fld>
            <a:endParaRPr lang="en-GB"/>
          </a:p>
        </p:txBody>
      </p:sp>
    </p:spTree>
    <p:extLst>
      <p:ext uri="{BB962C8B-B14F-4D97-AF65-F5344CB8AC3E}">
        <p14:creationId xmlns:p14="http://schemas.microsoft.com/office/powerpoint/2010/main" val="3052246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005A2CE-776B-49A9-B6C4-4B0B8AB22E15}" type="slidenum">
              <a:rPr lang="en-GB" smtClean="0"/>
              <a:t>2</a:t>
            </a:fld>
            <a:endParaRPr lang="en-GB"/>
          </a:p>
        </p:txBody>
      </p:sp>
    </p:spTree>
    <p:extLst>
      <p:ext uri="{BB962C8B-B14F-4D97-AF65-F5344CB8AC3E}">
        <p14:creationId xmlns:p14="http://schemas.microsoft.com/office/powerpoint/2010/main" val="446453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a reminder Universal Credit</a:t>
            </a:r>
            <a:r>
              <a:rPr lang="en-GB" baseline="0" dirty="0"/>
              <a:t> (Full Service) has been introduced throughout our area. This has evolved from the initial “Live Service” which initially affected single jobseekers to now effecting all working age customers making a NEW CLAIM to any of the Legacy Benefits. </a:t>
            </a:r>
          </a:p>
          <a:p>
            <a:r>
              <a:rPr lang="en-GB" baseline="0" dirty="0"/>
              <a:t>If a person has to make a new claim to any of the other 4 benefits this means their Housing Benefit entitlement ends and they must claim help with their Housing costs through Universal Credit. </a:t>
            </a:r>
            <a:endParaRPr lang="en-GB" dirty="0"/>
          </a:p>
        </p:txBody>
      </p:sp>
      <p:sp>
        <p:nvSpPr>
          <p:cNvPr id="4" name="Slide Number Placeholder 3"/>
          <p:cNvSpPr>
            <a:spLocks noGrp="1"/>
          </p:cNvSpPr>
          <p:nvPr>
            <p:ph type="sldNum" sz="quarter" idx="10"/>
          </p:nvPr>
        </p:nvSpPr>
        <p:spPr/>
        <p:txBody>
          <a:bodyPr/>
          <a:lstStyle/>
          <a:p>
            <a:fld id="{4005A2CE-776B-49A9-B6C4-4B0B8AB22E15}" type="slidenum">
              <a:rPr lang="en-GB" smtClean="0"/>
              <a:t>3</a:t>
            </a:fld>
            <a:endParaRPr lang="en-GB"/>
          </a:p>
        </p:txBody>
      </p:sp>
    </p:spTree>
    <p:extLst>
      <p:ext uri="{BB962C8B-B14F-4D97-AF65-F5344CB8AC3E}">
        <p14:creationId xmlns:p14="http://schemas.microsoft.com/office/powerpoint/2010/main" val="3536620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05A2CE-776B-49A9-B6C4-4B0B8AB22E15}" type="slidenum">
              <a:rPr lang="en-GB" smtClean="0"/>
              <a:t>4</a:t>
            </a:fld>
            <a:endParaRPr lang="en-GB"/>
          </a:p>
        </p:txBody>
      </p:sp>
    </p:spTree>
    <p:extLst>
      <p:ext uri="{BB962C8B-B14F-4D97-AF65-F5344CB8AC3E}">
        <p14:creationId xmlns:p14="http://schemas.microsoft.com/office/powerpoint/2010/main" val="2893556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you would expect since the introduction of UC in our</a:t>
            </a:r>
            <a:r>
              <a:rPr lang="en-GB" baseline="0" dirty="0"/>
              <a:t> areas our HB working age caseload has decreased by 87 PDC 248 WDDC and 369 WPBC</a:t>
            </a:r>
            <a:endParaRPr lang="en-GB" dirty="0"/>
          </a:p>
        </p:txBody>
      </p:sp>
      <p:sp>
        <p:nvSpPr>
          <p:cNvPr id="4" name="Slide Number Placeholder 3"/>
          <p:cNvSpPr>
            <a:spLocks noGrp="1"/>
          </p:cNvSpPr>
          <p:nvPr>
            <p:ph type="sldNum" sz="quarter" idx="10"/>
          </p:nvPr>
        </p:nvSpPr>
        <p:spPr/>
        <p:txBody>
          <a:bodyPr/>
          <a:lstStyle/>
          <a:p>
            <a:fld id="{4005A2CE-776B-49A9-B6C4-4B0B8AB22E15}" type="slidenum">
              <a:rPr lang="en-GB" smtClean="0"/>
              <a:t>5</a:t>
            </a:fld>
            <a:endParaRPr lang="en-GB"/>
          </a:p>
        </p:txBody>
      </p:sp>
    </p:spTree>
    <p:extLst>
      <p:ext uri="{BB962C8B-B14F-4D97-AF65-F5344CB8AC3E}">
        <p14:creationId xmlns:p14="http://schemas.microsoft.com/office/powerpoint/2010/main" val="868839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a:t>
            </a:r>
            <a:r>
              <a:rPr lang="en-GB" baseline="0" dirty="0"/>
              <a:t> what does this mean  …. In its basic format Universal Credit is a single monthly payment made in arrears to the customer which includes their Housing Costs element (instead of a separate HB payment to help with their rent).  This causes particular concerns for Landlords in collecting rent from their tenant. </a:t>
            </a:r>
            <a:endParaRPr lang="en-GB" dirty="0"/>
          </a:p>
        </p:txBody>
      </p:sp>
      <p:sp>
        <p:nvSpPr>
          <p:cNvPr id="4" name="Slide Number Placeholder 3"/>
          <p:cNvSpPr>
            <a:spLocks noGrp="1"/>
          </p:cNvSpPr>
          <p:nvPr>
            <p:ph type="sldNum" sz="quarter" idx="10"/>
          </p:nvPr>
        </p:nvSpPr>
        <p:spPr/>
        <p:txBody>
          <a:bodyPr/>
          <a:lstStyle/>
          <a:p>
            <a:fld id="{4005A2CE-776B-49A9-B6C4-4B0B8AB22E15}" type="slidenum">
              <a:rPr lang="en-GB" smtClean="0"/>
              <a:t>6</a:t>
            </a:fld>
            <a:endParaRPr lang="en-GB"/>
          </a:p>
        </p:txBody>
      </p:sp>
    </p:spTree>
    <p:extLst>
      <p:ext uri="{BB962C8B-B14F-4D97-AF65-F5344CB8AC3E}">
        <p14:creationId xmlns:p14="http://schemas.microsoft.com/office/powerpoint/2010/main" val="4124812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 majority</a:t>
            </a:r>
            <a:r>
              <a:rPr lang="en-GB" baseline="0" dirty="0"/>
              <a:t> of cases those who received HB for their tenants will not be aware of changes to the customers circumstances.  In cases where UC has been claimed HB will end on the day they claim UC.  If the customer experiences a change we need to clarify or fails to comply with a request for information you may be alerted to this when you are notified that payment has been suspended. </a:t>
            </a:r>
            <a:endParaRPr lang="en-GB" dirty="0"/>
          </a:p>
        </p:txBody>
      </p:sp>
      <p:sp>
        <p:nvSpPr>
          <p:cNvPr id="4" name="Slide Number Placeholder 3"/>
          <p:cNvSpPr>
            <a:spLocks noGrp="1"/>
          </p:cNvSpPr>
          <p:nvPr>
            <p:ph type="sldNum" sz="quarter" idx="10"/>
          </p:nvPr>
        </p:nvSpPr>
        <p:spPr/>
        <p:txBody>
          <a:bodyPr/>
          <a:lstStyle/>
          <a:p>
            <a:fld id="{4005A2CE-776B-49A9-B6C4-4B0B8AB22E15}" type="slidenum">
              <a:rPr lang="en-GB" smtClean="0"/>
              <a:t>7</a:t>
            </a:fld>
            <a:endParaRPr lang="en-GB"/>
          </a:p>
        </p:txBody>
      </p:sp>
    </p:spTree>
    <p:extLst>
      <p:ext uri="{BB962C8B-B14F-4D97-AF65-F5344CB8AC3E}">
        <p14:creationId xmlns:p14="http://schemas.microsoft.com/office/powerpoint/2010/main" val="3470992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005A2CE-776B-49A9-B6C4-4B0B8AB22E15}" type="slidenum">
              <a:rPr lang="en-GB" smtClean="0"/>
              <a:t>8</a:t>
            </a:fld>
            <a:endParaRPr lang="en-GB"/>
          </a:p>
        </p:txBody>
      </p:sp>
    </p:spTree>
    <p:extLst>
      <p:ext uri="{BB962C8B-B14F-4D97-AF65-F5344CB8AC3E}">
        <p14:creationId xmlns:p14="http://schemas.microsoft.com/office/powerpoint/2010/main" val="18734784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Despite</a:t>
            </a:r>
            <a:r>
              <a:rPr lang="en-GB" baseline="0" dirty="0"/>
              <a:t> the obvious reduction in Housing Benefit case load this does not mean we are say around doing nothing … we are still responsible for  …</a:t>
            </a:r>
          </a:p>
          <a:p>
            <a:endParaRPr lang="en-GB" baseline="0" dirty="0"/>
          </a:p>
          <a:p>
            <a:r>
              <a:rPr lang="en-GB" dirty="0"/>
              <a:t>Also worth</a:t>
            </a:r>
            <a:r>
              <a:rPr lang="en-GB" baseline="0" dirty="0"/>
              <a:t> noting for any people who try to get hold of us by telephone we introduced call handling system some time ago to try and encourage customers to find out information for themselves. Yes, this helps us keep costs down but also , we do not have customer services staff and in the main our phone calls are answered by benefits assessment officers – the more time they spend making assessments. As landlords I would actively encourage you to contact the office where possible via email or if you have not already registered it would be worth setting up your online account to allow you to view payments </a:t>
            </a:r>
            <a:r>
              <a:rPr lang="en-GB" baseline="0" dirty="0" err="1"/>
              <a:t>etc</a:t>
            </a:r>
            <a:r>
              <a:rPr lang="en-GB" baseline="0" dirty="0"/>
              <a:t> online. </a:t>
            </a:r>
          </a:p>
          <a:p>
            <a:endParaRPr lang="en-GB" dirty="0"/>
          </a:p>
        </p:txBody>
      </p:sp>
      <p:sp>
        <p:nvSpPr>
          <p:cNvPr id="4" name="Slide Number Placeholder 3"/>
          <p:cNvSpPr>
            <a:spLocks noGrp="1"/>
          </p:cNvSpPr>
          <p:nvPr>
            <p:ph type="sldNum" sz="quarter" idx="10"/>
          </p:nvPr>
        </p:nvSpPr>
        <p:spPr/>
        <p:txBody>
          <a:bodyPr/>
          <a:lstStyle/>
          <a:p>
            <a:fld id="{4005A2CE-776B-49A9-B6C4-4B0B8AB22E15}" type="slidenum">
              <a:rPr lang="en-GB" smtClean="0"/>
              <a:t>10</a:t>
            </a:fld>
            <a:endParaRPr lang="en-GB"/>
          </a:p>
        </p:txBody>
      </p:sp>
    </p:spTree>
    <p:extLst>
      <p:ext uri="{BB962C8B-B14F-4D97-AF65-F5344CB8AC3E}">
        <p14:creationId xmlns:p14="http://schemas.microsoft.com/office/powerpoint/2010/main" val="1217887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BE2C3C1-759D-45FA-A294-6029E1BE8300}" type="datetimeFigureOut">
              <a:rPr lang="en-GB" smtClean="0"/>
              <a:t>02/07/2021</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6E67989E-1D12-42AB-BE7E-5475883DB852}"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BE2C3C1-759D-45FA-A294-6029E1BE8300}" type="datetimeFigureOut">
              <a:rPr lang="en-GB" smtClean="0"/>
              <a:t>02/07/2021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67989E-1D12-42AB-BE7E-5475883DB85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BE2C3C1-759D-45FA-A294-6029E1BE8300}" type="datetimeFigureOut">
              <a:rPr lang="en-GB" smtClean="0"/>
              <a:t>02/07/2021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67989E-1D12-42AB-BE7E-5475883DB85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BE2C3C1-759D-45FA-A294-6029E1BE8300}" type="datetimeFigureOut">
              <a:rPr lang="en-GB" smtClean="0"/>
              <a:t>02/07/2021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67989E-1D12-42AB-BE7E-5475883DB852}"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BE2C3C1-759D-45FA-A294-6029E1BE8300}" type="datetimeFigureOut">
              <a:rPr lang="en-GB" smtClean="0"/>
              <a:t>02/07/2021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67989E-1D12-42AB-BE7E-5475883DB852}"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BE2C3C1-759D-45FA-A294-6029E1BE8300}" type="datetimeFigureOut">
              <a:rPr lang="en-GB" smtClean="0"/>
              <a:t>02/07/2021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67989E-1D12-42AB-BE7E-5475883DB852}"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BE2C3C1-759D-45FA-A294-6029E1BE8300}" type="datetimeFigureOut">
              <a:rPr lang="en-GB" smtClean="0"/>
              <a:t>02/07/2021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E67989E-1D12-42AB-BE7E-5475883DB852}"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BE2C3C1-759D-45FA-A294-6029E1BE8300}" type="datetimeFigureOut">
              <a:rPr lang="en-GB" smtClean="0"/>
              <a:t>02/07/2021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E67989E-1D12-42AB-BE7E-5475883DB852}"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2C3C1-759D-45FA-A294-6029E1BE8300}" type="datetimeFigureOut">
              <a:rPr lang="en-GB" smtClean="0"/>
              <a:t>02/07/2021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E67989E-1D12-42AB-BE7E-5475883DB85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BE2C3C1-759D-45FA-A294-6029E1BE8300}" type="datetimeFigureOut">
              <a:rPr lang="en-GB" smtClean="0"/>
              <a:t>02/07/2021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67989E-1D12-42AB-BE7E-5475883DB852}"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BE2C3C1-759D-45FA-A294-6029E1BE8300}" type="datetimeFigureOut">
              <a:rPr lang="en-GB" smtClean="0"/>
              <a:t>02/07/2021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6E67989E-1D12-42AB-BE7E-5475883DB852}"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BE2C3C1-759D-45FA-A294-6029E1BE8300}" type="datetimeFigureOut">
              <a:rPr lang="en-GB" smtClean="0"/>
              <a:t>02/07/2021</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E67989E-1D12-42AB-BE7E-5475883DB852}"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hyperlink" Target="http://www.dorsetforyou.gov.u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gov.uk/government/collections/universal-credit-information-for-landlord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Local Authority update</a:t>
            </a:r>
          </a:p>
        </p:txBody>
      </p:sp>
      <p:sp>
        <p:nvSpPr>
          <p:cNvPr id="3" name="Subtitle 2"/>
          <p:cNvSpPr>
            <a:spLocks noGrp="1"/>
          </p:cNvSpPr>
          <p:nvPr>
            <p:ph type="subTitle" idx="1"/>
          </p:nvPr>
        </p:nvSpPr>
        <p:spPr/>
        <p:txBody>
          <a:bodyPr>
            <a:normAutofit/>
          </a:bodyPr>
          <a:lstStyle/>
          <a:p>
            <a:r>
              <a:rPr lang="en-GB" sz="2400" dirty="0"/>
              <a:t>Katie Hale</a:t>
            </a:r>
          </a:p>
          <a:p>
            <a:r>
              <a:rPr lang="en-GB" sz="1800" dirty="0"/>
              <a:t>Benefits Manager</a:t>
            </a:r>
          </a:p>
          <a:p>
            <a:r>
              <a:rPr lang="en-GB" sz="1800" dirty="0"/>
              <a:t>South Dorset Revenues and Benefits Partnership (</a:t>
            </a:r>
            <a:r>
              <a:rPr lang="en-GB" sz="1800" dirty="0" err="1"/>
              <a:t>Westwey</a:t>
            </a:r>
            <a:r>
              <a:rPr lang="en-GB" sz="1800" dirty="0"/>
              <a:t>)</a:t>
            </a:r>
          </a:p>
          <a:p>
            <a:r>
              <a:rPr lang="en-GB" sz="1800" dirty="0"/>
              <a:t>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4307" y="954245"/>
            <a:ext cx="1189731" cy="12600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1640" y="954245"/>
            <a:ext cx="1260000" cy="1260000"/>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43808" y="954245"/>
            <a:ext cx="1267297" cy="1260000"/>
          </a:xfrm>
          <a:prstGeom prst="rect">
            <a:avLst/>
          </a:prstGeom>
        </p:spPr>
      </p:pic>
    </p:spTree>
    <p:extLst>
      <p:ext uri="{BB962C8B-B14F-4D97-AF65-F5344CB8AC3E}">
        <p14:creationId xmlns:p14="http://schemas.microsoft.com/office/powerpoint/2010/main" val="1690880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Local Authority info </a:t>
            </a:r>
          </a:p>
        </p:txBody>
      </p:sp>
      <p:sp>
        <p:nvSpPr>
          <p:cNvPr id="3" name="Content Placeholder 2"/>
          <p:cNvSpPr>
            <a:spLocks noGrp="1"/>
          </p:cNvSpPr>
          <p:nvPr>
            <p:ph idx="1"/>
          </p:nvPr>
        </p:nvSpPr>
        <p:spPr/>
        <p:txBody>
          <a:bodyPr>
            <a:normAutofit fontScale="92500"/>
          </a:bodyPr>
          <a:lstStyle/>
          <a:p>
            <a:r>
              <a:rPr lang="en-GB" dirty="0">
                <a:latin typeface="+mj-lt"/>
              </a:rPr>
              <a:t>Administration and management of new and existing Pension age claims for HB and existing working age claims.</a:t>
            </a:r>
          </a:p>
          <a:p>
            <a:r>
              <a:rPr lang="en-GB" dirty="0">
                <a:latin typeface="+mj-lt"/>
              </a:rPr>
              <a:t>Council Tax Support claims, under our current scheme we are having to review UC customers monthly based on their award. </a:t>
            </a:r>
          </a:p>
          <a:p>
            <a:r>
              <a:rPr lang="en-GB" dirty="0">
                <a:latin typeface="+mj-lt"/>
              </a:rPr>
              <a:t>New website! </a:t>
            </a:r>
            <a:r>
              <a:rPr lang="en-GB" dirty="0">
                <a:latin typeface="+mj-lt"/>
                <a:hlinkClick r:id="rId3"/>
              </a:rPr>
              <a:t>www.dorsetforyou.gov.uk</a:t>
            </a:r>
            <a:r>
              <a:rPr lang="en-GB" dirty="0">
                <a:latin typeface="+mj-lt"/>
              </a:rPr>
              <a:t>  - Complete overhaul and should be more customer friendly!...but please provide feedback via the site.</a:t>
            </a:r>
          </a:p>
          <a:p>
            <a:r>
              <a:rPr lang="en-GB" dirty="0">
                <a:latin typeface="+mj-lt"/>
              </a:rPr>
              <a:t>Local Government Reorganisation – Things are moving fast to shape the new “Dorset Council” We are working closely with our colleagues in Stour Valley and Poole Partnership who administer HB for North and East Dorset. </a:t>
            </a:r>
          </a:p>
          <a:p>
            <a:endParaRPr lang="en-GB" dirty="0"/>
          </a:p>
        </p:txBody>
      </p:sp>
    </p:spTree>
    <p:extLst>
      <p:ext uri="{BB962C8B-B14F-4D97-AF65-F5344CB8AC3E}">
        <p14:creationId xmlns:p14="http://schemas.microsoft.com/office/powerpoint/2010/main" val="4078815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Questions? </a:t>
            </a:r>
            <a:endParaRPr lang="en-GB" u="sng" dirty="0"/>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59832" y="2276872"/>
            <a:ext cx="3004778" cy="2988000"/>
          </a:xfrm>
        </p:spPr>
      </p:pic>
    </p:spTree>
    <p:extLst>
      <p:ext uri="{BB962C8B-B14F-4D97-AF65-F5344CB8AC3E}">
        <p14:creationId xmlns:p14="http://schemas.microsoft.com/office/powerpoint/2010/main" val="1372240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a:t>LA Benefits Update September 18</a:t>
            </a:r>
          </a:p>
        </p:txBody>
      </p:sp>
      <p:sp>
        <p:nvSpPr>
          <p:cNvPr id="3" name="Content Placeholder 2"/>
          <p:cNvSpPr>
            <a:spLocks noGrp="1"/>
          </p:cNvSpPr>
          <p:nvPr>
            <p:ph idx="1"/>
          </p:nvPr>
        </p:nvSpPr>
        <p:spPr/>
        <p:txBody>
          <a:bodyPr/>
          <a:lstStyle/>
          <a:p>
            <a:pPr marL="0" indent="0" algn="ctr">
              <a:buNone/>
            </a:pPr>
            <a:endParaRPr lang="en-GB" dirty="0"/>
          </a:p>
          <a:p>
            <a:pPr algn="ctr"/>
            <a:r>
              <a:rPr lang="en-GB" dirty="0">
                <a:latin typeface="Arial Rounded MT Bold" panose="020F0704030504030204" pitchFamily="34" charset="0"/>
              </a:rPr>
              <a:t>Universal Credit – Our Story so far …</a:t>
            </a:r>
          </a:p>
          <a:p>
            <a:pPr algn="ctr"/>
            <a:r>
              <a:rPr lang="en-GB" dirty="0">
                <a:latin typeface="Arial Rounded MT Bold" panose="020F0704030504030204" pitchFamily="34" charset="0"/>
              </a:rPr>
              <a:t>Universal Credit – Support for Landlords</a:t>
            </a:r>
          </a:p>
          <a:p>
            <a:pPr algn="ctr"/>
            <a:r>
              <a:rPr lang="en-GB" dirty="0">
                <a:latin typeface="Arial Rounded MT Bold" panose="020F0704030504030204" pitchFamily="34" charset="0"/>
              </a:rPr>
              <a:t>When HB becomes UC</a:t>
            </a:r>
          </a:p>
          <a:p>
            <a:pPr algn="ctr"/>
            <a:r>
              <a:rPr lang="en-GB" dirty="0">
                <a:latin typeface="Arial Rounded MT Bold" panose="020F0704030504030204" pitchFamily="34" charset="0"/>
              </a:rPr>
              <a:t>LA info</a:t>
            </a:r>
          </a:p>
          <a:p>
            <a:pPr marL="0" indent="0">
              <a:buNone/>
            </a:pPr>
            <a:endParaRPr lang="en-GB" dirty="0"/>
          </a:p>
        </p:txBody>
      </p:sp>
    </p:spTree>
    <p:extLst>
      <p:ext uri="{BB962C8B-B14F-4D97-AF65-F5344CB8AC3E}">
        <p14:creationId xmlns:p14="http://schemas.microsoft.com/office/powerpoint/2010/main" val="3892160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Universal Credit – Our story so far…</a:t>
            </a:r>
          </a:p>
        </p:txBody>
      </p:sp>
      <p:sp>
        <p:nvSpPr>
          <p:cNvPr id="6" name="Content Placeholder 5"/>
          <p:cNvSpPr>
            <a:spLocks noGrp="1"/>
          </p:cNvSpPr>
          <p:nvPr>
            <p:ph idx="1"/>
          </p:nvPr>
        </p:nvSpPr>
        <p:spPr/>
        <p:txBody>
          <a:bodyPr/>
          <a:lstStyle/>
          <a:p>
            <a:endParaRPr lang="en-GB" b="1" dirty="0">
              <a:latin typeface="+mj-lt"/>
            </a:endParaRPr>
          </a:p>
          <a:p>
            <a:r>
              <a:rPr lang="en-GB" b="1" dirty="0">
                <a:latin typeface="+mj-lt"/>
              </a:rPr>
              <a:t>Universal Credit – </a:t>
            </a:r>
            <a:r>
              <a:rPr lang="en-GB" dirty="0">
                <a:latin typeface="+mj-lt"/>
              </a:rPr>
              <a:t>Replaces 5 Legacy Benefits. Housing Benefit, Income Support, Jobseekers Allowance (IB), Employment &amp; Support Allowance (IR) &amp; Tax Credits.</a:t>
            </a:r>
            <a:endParaRPr lang="en-GB" b="1" dirty="0">
              <a:latin typeface="+mj-lt"/>
            </a:endParaRPr>
          </a:p>
          <a:p>
            <a:r>
              <a:rPr lang="en-GB" b="1" dirty="0">
                <a:latin typeface="+mj-lt"/>
              </a:rPr>
              <a:t>6</a:t>
            </a:r>
            <a:r>
              <a:rPr lang="en-GB" b="1" baseline="30000" dirty="0">
                <a:latin typeface="+mj-lt"/>
              </a:rPr>
              <a:t>th</a:t>
            </a:r>
            <a:r>
              <a:rPr lang="en-GB" b="1" dirty="0">
                <a:latin typeface="+mj-lt"/>
              </a:rPr>
              <a:t> December 2017 </a:t>
            </a:r>
            <a:r>
              <a:rPr lang="en-GB" dirty="0">
                <a:latin typeface="+mj-lt"/>
              </a:rPr>
              <a:t>– Full Service introduced West Dorset District Council and Weymouth &amp; Portland Borough Council Areas. </a:t>
            </a:r>
          </a:p>
          <a:p>
            <a:r>
              <a:rPr lang="en-GB" b="1" dirty="0">
                <a:latin typeface="+mj-lt"/>
              </a:rPr>
              <a:t>17</a:t>
            </a:r>
            <a:r>
              <a:rPr lang="en-GB" b="1" baseline="30000" dirty="0">
                <a:latin typeface="+mj-lt"/>
              </a:rPr>
              <a:t>th</a:t>
            </a:r>
            <a:r>
              <a:rPr lang="en-GB" b="1" dirty="0">
                <a:latin typeface="+mj-lt"/>
              </a:rPr>
              <a:t> January 2018 </a:t>
            </a:r>
            <a:r>
              <a:rPr lang="en-GB" dirty="0">
                <a:latin typeface="+mj-lt"/>
              </a:rPr>
              <a:t>– Full Service introduced in Purbeck District Council Areas. </a:t>
            </a:r>
            <a:endParaRPr lang="en-GB" dirty="0"/>
          </a:p>
          <a:p>
            <a:endParaRPr lang="en-GB" dirty="0"/>
          </a:p>
        </p:txBody>
      </p:sp>
    </p:spTree>
    <p:extLst>
      <p:ext uri="{BB962C8B-B14F-4D97-AF65-F5344CB8AC3E}">
        <p14:creationId xmlns:p14="http://schemas.microsoft.com/office/powerpoint/2010/main" val="435048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Universal Credit – Our story so far …</a:t>
            </a:r>
          </a:p>
        </p:txBody>
      </p:sp>
      <p:sp>
        <p:nvSpPr>
          <p:cNvPr id="3" name="Content Placeholder 2"/>
          <p:cNvSpPr>
            <a:spLocks noGrp="1"/>
          </p:cNvSpPr>
          <p:nvPr>
            <p:ph idx="1"/>
          </p:nvPr>
        </p:nvSpPr>
        <p:spPr/>
        <p:txBody>
          <a:bodyPr>
            <a:normAutofit fontScale="92500"/>
          </a:bodyPr>
          <a:lstStyle/>
          <a:p>
            <a:pPr marL="0" indent="0" algn="ctr">
              <a:buNone/>
            </a:pPr>
            <a:r>
              <a:rPr lang="en-GB" dirty="0">
                <a:latin typeface="+mj-lt"/>
              </a:rPr>
              <a:t>	</a:t>
            </a:r>
            <a:r>
              <a:rPr lang="en-GB" dirty="0">
                <a:solidFill>
                  <a:srgbClr val="002060"/>
                </a:solidFill>
                <a:latin typeface="+mj-lt"/>
              </a:rPr>
              <a:t>LA no longer accept new HB claims for Working Age customers (except in certain circumstances). Universal Credit is single monthly payment which </a:t>
            </a:r>
            <a:r>
              <a:rPr lang="en-GB" u="sng" dirty="0">
                <a:solidFill>
                  <a:srgbClr val="002060"/>
                </a:solidFill>
                <a:latin typeface="+mj-lt"/>
              </a:rPr>
              <a:t>includes </a:t>
            </a:r>
            <a:r>
              <a:rPr lang="en-GB" dirty="0">
                <a:solidFill>
                  <a:srgbClr val="002060"/>
                </a:solidFill>
                <a:latin typeface="+mj-lt"/>
              </a:rPr>
              <a:t>Housing Cost element. </a:t>
            </a:r>
          </a:p>
          <a:p>
            <a:pPr marL="0" indent="0" algn="ctr">
              <a:buNone/>
            </a:pPr>
            <a:r>
              <a:rPr lang="en-GB" dirty="0">
                <a:latin typeface="+mj-lt"/>
              </a:rPr>
              <a:t>	</a:t>
            </a:r>
            <a:r>
              <a:rPr lang="en-GB" dirty="0">
                <a:solidFill>
                  <a:srgbClr val="0070C0"/>
                </a:solidFill>
                <a:latin typeface="+mj-lt"/>
              </a:rPr>
              <a:t>Existing HB customers may have to claim Universal Credit (More about this later) .</a:t>
            </a:r>
          </a:p>
          <a:p>
            <a:pPr marL="0" indent="0" algn="ctr">
              <a:buNone/>
            </a:pPr>
            <a:r>
              <a:rPr lang="en-GB" dirty="0">
                <a:latin typeface="+mj-lt"/>
              </a:rPr>
              <a:t>	</a:t>
            </a:r>
            <a:r>
              <a:rPr lang="en-GB" dirty="0">
                <a:solidFill>
                  <a:schemeClr val="accent3">
                    <a:lumMod val="75000"/>
                  </a:schemeClr>
                </a:solidFill>
                <a:latin typeface="+mj-lt"/>
              </a:rPr>
              <a:t>UC is heavily reliant on customers managing their UC claim online and speak with work coaches via an online journal. </a:t>
            </a:r>
          </a:p>
          <a:p>
            <a:pPr marL="0" indent="0" algn="ctr">
              <a:buNone/>
            </a:pPr>
            <a:r>
              <a:rPr lang="en-GB" dirty="0">
                <a:solidFill>
                  <a:schemeClr val="accent6">
                    <a:lumMod val="50000"/>
                  </a:schemeClr>
                </a:solidFill>
                <a:latin typeface="+mj-lt"/>
              </a:rPr>
              <a:t>UC is administered by DWP not by LA, however we are working with CAB and other agencies to support customers who have difficulty in managing / maintaining their claim. </a:t>
            </a:r>
          </a:p>
        </p:txBody>
      </p:sp>
    </p:spTree>
    <p:extLst>
      <p:ext uri="{BB962C8B-B14F-4D97-AF65-F5344CB8AC3E}">
        <p14:creationId xmlns:p14="http://schemas.microsoft.com/office/powerpoint/2010/main" val="4213610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Universal Credit – Our Story so far … </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19409055"/>
              </p:ext>
            </p:extLst>
          </p:nvPr>
        </p:nvGraphicFramePr>
        <p:xfrm>
          <a:off x="457200" y="2492896"/>
          <a:ext cx="8147248" cy="33843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97867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4000" dirty="0"/>
              <a:t>Universal Credit – </a:t>
            </a:r>
            <a:br>
              <a:rPr lang="en-GB" sz="4000" dirty="0"/>
            </a:br>
            <a:r>
              <a:rPr lang="en-GB" sz="4000" dirty="0"/>
              <a:t>What support is there for Landlords?</a:t>
            </a:r>
          </a:p>
        </p:txBody>
      </p:sp>
      <p:sp>
        <p:nvSpPr>
          <p:cNvPr id="3" name="Content Placeholder 2"/>
          <p:cNvSpPr>
            <a:spLocks noGrp="1"/>
          </p:cNvSpPr>
          <p:nvPr>
            <p:ph idx="1"/>
          </p:nvPr>
        </p:nvSpPr>
        <p:spPr/>
        <p:txBody>
          <a:bodyPr>
            <a:normAutofit fontScale="92500" lnSpcReduction="10000"/>
          </a:bodyPr>
          <a:lstStyle/>
          <a:p>
            <a:endParaRPr lang="en-GB" dirty="0"/>
          </a:p>
          <a:p>
            <a:r>
              <a:rPr lang="en-GB" sz="1800" dirty="0">
                <a:latin typeface="Arial" panose="020B0604020202020204" pitchFamily="34" charset="0"/>
                <a:cs typeface="Arial" panose="020B0604020202020204" pitchFamily="34" charset="0"/>
              </a:rPr>
              <a:t>For up to date information refer to </a:t>
            </a:r>
            <a:r>
              <a:rPr lang="en-GB" sz="1800" dirty="0">
                <a:latin typeface="Arial" panose="020B0604020202020204" pitchFamily="34" charset="0"/>
                <a:cs typeface="Arial" panose="020B0604020202020204" pitchFamily="34" charset="0"/>
                <a:hlinkClick r:id="rId3"/>
              </a:rPr>
              <a:t>www.gov.uk/government/collections/universal-credit-information-for-landlords</a:t>
            </a:r>
            <a:endParaRPr lang="en-GB" sz="1800" dirty="0">
              <a:latin typeface="Arial" panose="020B0604020202020204" pitchFamily="34" charset="0"/>
              <a:cs typeface="Arial" panose="020B0604020202020204" pitchFamily="34" charset="0"/>
            </a:endParaRPr>
          </a:p>
          <a:p>
            <a:pPr marL="0" indent="0">
              <a:buNone/>
            </a:pPr>
            <a:endParaRPr lang="en-GB" sz="18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rPr>
              <a:t>If tenant is having difficulty paying rent, Landlords can apply for alternative payment arrangement (APA) managed payment to landlord (MPTL). (Forms available on line). </a:t>
            </a:r>
          </a:p>
          <a:p>
            <a:r>
              <a:rPr lang="en-GB" sz="1800" dirty="0">
                <a:latin typeface="Arial" panose="020B0604020202020204" pitchFamily="34" charset="0"/>
                <a:cs typeface="Arial" panose="020B0604020202020204" pitchFamily="34" charset="0"/>
              </a:rPr>
              <a:t>Its understood that tenants can also request payment to Landlord via their Universal Credit online Journal.</a:t>
            </a:r>
          </a:p>
          <a:p>
            <a:pPr marL="0" indent="0">
              <a:buNone/>
            </a:pPr>
            <a:endParaRPr lang="en-GB" sz="18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rPr>
              <a:t>If your tenant has accrued rent arrears to the value of 2 months rent or more you can request a managed payment or rent arrears deduction. UC can deduct up to 20% of the UC amount to repay these arrears (dependant on circumstances).</a:t>
            </a:r>
          </a:p>
          <a:p>
            <a:pPr marL="0" indent="0">
              <a:buNone/>
            </a:pPr>
            <a:endParaRPr lang="en-GB" sz="1800" dirty="0">
              <a:latin typeface="Arial" panose="020B0604020202020204" pitchFamily="34" charset="0"/>
              <a:cs typeface="Arial" panose="020B0604020202020204" pitchFamily="34" charset="0"/>
            </a:endParaRPr>
          </a:p>
          <a:p>
            <a:pPr marL="0" indent="0">
              <a:buNone/>
            </a:pPr>
            <a:r>
              <a:rPr lang="en-GB" sz="1800" dirty="0">
                <a:latin typeface="Arial" panose="020B0604020202020204" pitchFamily="34" charset="0"/>
                <a:cs typeface="Arial" panose="020B0604020202020204" pitchFamily="34" charset="0"/>
              </a:rPr>
              <a:t> </a:t>
            </a:r>
          </a:p>
          <a:p>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0919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When HB becomes Universal Credit</a:t>
            </a:r>
          </a:p>
        </p:txBody>
      </p:sp>
      <p:sp>
        <p:nvSpPr>
          <p:cNvPr id="3" name="Content Placeholder 2"/>
          <p:cNvSpPr>
            <a:spLocks noGrp="1"/>
          </p:cNvSpPr>
          <p:nvPr>
            <p:ph idx="1"/>
          </p:nvPr>
        </p:nvSpPr>
        <p:spPr/>
        <p:txBody>
          <a:bodyPr>
            <a:normAutofit/>
          </a:bodyPr>
          <a:lstStyle/>
          <a:p>
            <a:r>
              <a:rPr lang="en-GB" dirty="0">
                <a:latin typeface="+mj-lt"/>
              </a:rPr>
              <a:t>A change of circumstances which means a new claim to a legacy Benefit. </a:t>
            </a:r>
          </a:p>
          <a:p>
            <a:r>
              <a:rPr lang="en-GB" dirty="0">
                <a:latin typeface="+mj-lt"/>
              </a:rPr>
              <a:t>Customer choice to claim UC.</a:t>
            </a:r>
          </a:p>
          <a:p>
            <a:r>
              <a:rPr lang="en-GB" dirty="0">
                <a:latin typeface="+mj-lt"/>
              </a:rPr>
              <a:t>Change of address – New LA area = UC  - Same LA area –if in same claimant name! </a:t>
            </a:r>
          </a:p>
          <a:p>
            <a:r>
              <a:rPr lang="en-GB" dirty="0">
                <a:latin typeface="+mj-lt"/>
              </a:rPr>
              <a:t>Cancellation of HB due to Change of failure to provide info … Get a revision in  quick!! (and provide that info). These cases are usually suspended first.</a:t>
            </a:r>
          </a:p>
          <a:p>
            <a:endParaRPr lang="en-GB" dirty="0">
              <a:latin typeface="+mj-lt"/>
            </a:endParaRPr>
          </a:p>
          <a:p>
            <a:endParaRPr lang="en-GB" dirty="0"/>
          </a:p>
        </p:txBody>
      </p:sp>
    </p:spTree>
    <p:extLst>
      <p:ext uri="{BB962C8B-B14F-4D97-AF65-F5344CB8AC3E}">
        <p14:creationId xmlns:p14="http://schemas.microsoft.com/office/powerpoint/2010/main" val="1597618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When HB becomes Universal Credit</a:t>
            </a:r>
          </a:p>
        </p:txBody>
      </p:sp>
      <p:sp>
        <p:nvSpPr>
          <p:cNvPr id="3" name="Content Placeholder 2"/>
          <p:cNvSpPr>
            <a:spLocks noGrp="1"/>
          </p:cNvSpPr>
          <p:nvPr>
            <p:ph idx="1"/>
          </p:nvPr>
        </p:nvSpPr>
        <p:spPr/>
        <p:txBody>
          <a:bodyPr/>
          <a:lstStyle/>
          <a:p>
            <a:r>
              <a:rPr lang="en-GB" dirty="0">
                <a:latin typeface="+mj-lt"/>
              </a:rPr>
              <a:t>From 11</a:t>
            </a:r>
            <a:r>
              <a:rPr lang="en-GB" baseline="30000" dirty="0">
                <a:latin typeface="+mj-lt"/>
              </a:rPr>
              <a:t>th</a:t>
            </a:r>
            <a:r>
              <a:rPr lang="en-GB" dirty="0">
                <a:latin typeface="+mj-lt"/>
              </a:rPr>
              <a:t> April 2018 Government amendment to regulations to ease the financial impact of the transition from HB to UC.</a:t>
            </a:r>
          </a:p>
          <a:p>
            <a:r>
              <a:rPr lang="en-GB" dirty="0">
                <a:latin typeface="+mj-lt"/>
              </a:rPr>
              <a:t>HB ends from the date UC is claimed, however new rules mean that LA now pay an additional 2 weeks at maximum eligible rent (Likely to be LHA rate). </a:t>
            </a:r>
          </a:p>
          <a:p>
            <a:r>
              <a:rPr lang="en-GB" dirty="0">
                <a:latin typeface="+mj-lt"/>
              </a:rPr>
              <a:t>Payment will be made to whoever the usual payee is … unless the customer has moved then the regulations specifically state it must be paid to the claimant. </a:t>
            </a:r>
          </a:p>
        </p:txBody>
      </p:sp>
    </p:spTree>
    <p:extLst>
      <p:ext uri="{BB962C8B-B14F-4D97-AF65-F5344CB8AC3E}">
        <p14:creationId xmlns:p14="http://schemas.microsoft.com/office/powerpoint/2010/main" val="529047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Discretionary Housing Payment </a:t>
            </a:r>
          </a:p>
        </p:txBody>
      </p:sp>
      <p:sp>
        <p:nvSpPr>
          <p:cNvPr id="3" name="Content Placeholder 2"/>
          <p:cNvSpPr>
            <a:spLocks noGrp="1"/>
          </p:cNvSpPr>
          <p:nvPr>
            <p:ph idx="1"/>
          </p:nvPr>
        </p:nvSpPr>
        <p:spPr/>
        <p:txBody>
          <a:bodyPr>
            <a:normAutofit lnSpcReduction="10000"/>
          </a:bodyPr>
          <a:lstStyle/>
          <a:p>
            <a:pPr lvl="0"/>
            <a:r>
              <a:rPr lang="en-GB" sz="2000" dirty="0">
                <a:latin typeface="+mj-lt"/>
              </a:rPr>
              <a:t>Budgets across Dorset have been cut for 2018/ 19 meaning we have lost approximately ….</a:t>
            </a:r>
          </a:p>
          <a:p>
            <a:pPr marL="0" indent="0">
              <a:buNone/>
            </a:pPr>
            <a:r>
              <a:rPr lang="en-GB" sz="2000" dirty="0">
                <a:latin typeface="+mj-lt"/>
              </a:rPr>
              <a:t> </a:t>
            </a:r>
          </a:p>
          <a:p>
            <a:r>
              <a:rPr lang="en-GB" sz="2000" dirty="0">
                <a:latin typeface="+mj-lt"/>
              </a:rPr>
              <a:t>5% reduction to budget for PDC</a:t>
            </a:r>
          </a:p>
          <a:p>
            <a:r>
              <a:rPr lang="en-GB" sz="2000" dirty="0">
                <a:latin typeface="+mj-lt"/>
              </a:rPr>
              <a:t>10% reduction for WDDC</a:t>
            </a:r>
          </a:p>
          <a:p>
            <a:r>
              <a:rPr lang="en-GB" sz="2000" dirty="0">
                <a:latin typeface="+mj-lt"/>
              </a:rPr>
              <a:t>10% reduction for WPBC</a:t>
            </a:r>
          </a:p>
          <a:p>
            <a:pPr marL="0" indent="0">
              <a:buNone/>
            </a:pPr>
            <a:endParaRPr lang="en-GB" sz="2000" dirty="0"/>
          </a:p>
          <a:p>
            <a:pPr marL="0" indent="0">
              <a:buNone/>
            </a:pPr>
            <a:r>
              <a:rPr lang="en-GB" sz="2000" dirty="0">
                <a:latin typeface="+mj-lt"/>
              </a:rPr>
              <a:t>However, demand is still increasing year on year!</a:t>
            </a:r>
          </a:p>
          <a:p>
            <a:pPr>
              <a:buFont typeface="Courier New" panose="02070309020205020404" pitchFamily="49" charset="0"/>
              <a:buChar char="o"/>
            </a:pPr>
            <a:r>
              <a:rPr lang="en-GB" sz="2000" dirty="0">
                <a:latin typeface="+mj-lt"/>
              </a:rPr>
              <a:t>Customers can claim DHP if they are claiming UC housing element. They just complete a form as they would for HB BUT have to provide evidence of AWARD of UC Housing element and RENT COSTS.</a:t>
            </a:r>
          </a:p>
          <a:p>
            <a:pPr>
              <a:buFont typeface="Courier New" panose="02070309020205020404" pitchFamily="49" charset="0"/>
              <a:buChar char="o"/>
            </a:pPr>
            <a:r>
              <a:rPr lang="en-GB" sz="2000" dirty="0">
                <a:latin typeface="+mj-lt"/>
              </a:rPr>
              <a:t>It should be emphasised this is a short term solution and decisions will be made on a case by case basis. </a:t>
            </a:r>
          </a:p>
          <a:p>
            <a:pPr marL="0" indent="0">
              <a:buNone/>
            </a:pPr>
            <a:endParaRPr lang="en-GB" sz="2000" dirty="0">
              <a:latin typeface="+mj-lt"/>
            </a:endParaRPr>
          </a:p>
        </p:txBody>
      </p:sp>
    </p:spTree>
    <p:extLst>
      <p:ext uri="{BB962C8B-B14F-4D97-AF65-F5344CB8AC3E}">
        <p14:creationId xmlns:p14="http://schemas.microsoft.com/office/powerpoint/2010/main" val="2877242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323</TotalTime>
  <Words>1128</Words>
  <Application>Microsoft Office PowerPoint</Application>
  <PresentationFormat>On-screen Show (4:3)</PresentationFormat>
  <Paragraphs>76</Paragraphs>
  <Slides>11</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 Rounded MT Bold</vt:lpstr>
      <vt:lpstr>Calibri</vt:lpstr>
      <vt:lpstr>Constantia</vt:lpstr>
      <vt:lpstr>Courier New</vt:lpstr>
      <vt:lpstr>Wingdings 2</vt:lpstr>
      <vt:lpstr>Flow</vt:lpstr>
      <vt:lpstr>Local Authority update</vt:lpstr>
      <vt:lpstr>LA Benefits Update September 18</vt:lpstr>
      <vt:lpstr>Universal Credit – Our story so far…</vt:lpstr>
      <vt:lpstr>Universal Credit – Our story so far …</vt:lpstr>
      <vt:lpstr>Universal Credit – Our Story so far … </vt:lpstr>
      <vt:lpstr>Universal Credit –  What support is there for Landlords?</vt:lpstr>
      <vt:lpstr>When HB becomes Universal Credit</vt:lpstr>
      <vt:lpstr>When HB becomes Universal Credit</vt:lpstr>
      <vt:lpstr>Discretionary Housing Payment </vt:lpstr>
      <vt:lpstr>Local Authority info </vt:lpstr>
      <vt:lpstr>Questions? </vt:lpstr>
    </vt:vector>
  </TitlesOfParts>
  <Company>WestDorset-Weymouth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Authority update</dc:title>
  <dc:creator>louisastudley</dc:creator>
  <cp:lastModifiedBy>Amanda Clark</cp:lastModifiedBy>
  <cp:revision>34</cp:revision>
  <cp:lastPrinted>2018-09-19T13:35:50Z</cp:lastPrinted>
  <dcterms:created xsi:type="dcterms:W3CDTF">2018-03-06T14:29:36Z</dcterms:created>
  <dcterms:modified xsi:type="dcterms:W3CDTF">2021-07-02T11:58:23Z</dcterms:modified>
</cp:coreProperties>
</file>