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0" r:id="rId3"/>
    <p:sldId id="273" r:id="rId4"/>
    <p:sldId id="280" r:id="rId5"/>
    <p:sldId id="291" r:id="rId6"/>
    <p:sldId id="263" r:id="rId7"/>
    <p:sldId id="278" r:id="rId8"/>
    <p:sldId id="282" r:id="rId9"/>
    <p:sldId id="286" r:id="rId10"/>
    <p:sldId id="284" r:id="rId11"/>
    <p:sldId id="288" r:id="rId12"/>
    <p:sldId id="289" r:id="rId13"/>
    <p:sldId id="265" r:id="rId14"/>
    <p:sldId id="270" r:id="rId15"/>
    <p:sldId id="264" r:id="rId16"/>
    <p:sldId id="268" r:id="rId17"/>
    <p:sldId id="262" r:id="rId18"/>
    <p:sldId id="266" r:id="rId19"/>
    <p:sldId id="275" r:id="rId20"/>
    <p:sldId id="287" r:id="rId21"/>
    <p:sldId id="283" r:id="rId22"/>
    <p:sldId id="285" r:id="rId23"/>
    <p:sldId id="276" r:id="rId24"/>
    <p:sldId id="277" r:id="rId25"/>
    <p:sldId id="274" r:id="rId26"/>
    <p:sldId id="267" r:id="rId27"/>
    <p:sldId id="27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 Spencer" initials="JS" lastIdx="3" clrIdx="0">
    <p:extLst>
      <p:ext uri="{19B8F6BF-5375-455C-9EA6-DF929625EA0E}">
        <p15:presenceInfo xmlns:p15="http://schemas.microsoft.com/office/powerpoint/2012/main" userId="S::jen.spencer@dorsetcc.gov.uk::1b63fb07-0bdc-4a24-96de-93e9eace71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4272-B139-43CD-816F-AA70A59573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D2854E6-D874-4AC0-90E0-9C1C94B829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809B1D3-3382-450E-B5C5-A41E2217459F}"/>
              </a:ext>
            </a:extLst>
          </p:cNvPr>
          <p:cNvSpPr>
            <a:spLocks noGrp="1"/>
          </p:cNvSpPr>
          <p:nvPr>
            <p:ph type="dt" sz="half" idx="10"/>
          </p:nvPr>
        </p:nvSpPr>
        <p:spPr/>
        <p:txBody>
          <a:bodyPr/>
          <a:lstStyle/>
          <a:p>
            <a:fld id="{2779EE71-8307-4ED0-80DF-8DB16E203D44}" type="datetimeFigureOut">
              <a:rPr lang="en-GB" smtClean="0"/>
              <a:t>23/02/2021</a:t>
            </a:fld>
            <a:endParaRPr lang="en-GB" dirty="0"/>
          </a:p>
        </p:txBody>
      </p:sp>
      <p:sp>
        <p:nvSpPr>
          <p:cNvPr id="5" name="Footer Placeholder 4">
            <a:extLst>
              <a:ext uri="{FF2B5EF4-FFF2-40B4-BE49-F238E27FC236}">
                <a16:creationId xmlns:a16="http://schemas.microsoft.com/office/drawing/2014/main" id="{E98235A2-3323-4036-A213-26F8CE24FE4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B08D7F5-8472-46CB-9DBC-41C69EB8B82B}"/>
              </a:ext>
            </a:extLst>
          </p:cNvPr>
          <p:cNvSpPr>
            <a:spLocks noGrp="1"/>
          </p:cNvSpPr>
          <p:nvPr>
            <p:ph type="sldNum" sz="quarter" idx="12"/>
          </p:nvPr>
        </p:nvSpPr>
        <p:spPr/>
        <p:txBody>
          <a:bodyPr/>
          <a:lstStyle/>
          <a:p>
            <a:fld id="{4976365F-F464-43DA-8711-1F77C8DA6007}" type="slidenum">
              <a:rPr lang="en-GB" smtClean="0"/>
              <a:t>‹#›</a:t>
            </a:fld>
            <a:endParaRPr lang="en-GB" dirty="0"/>
          </a:p>
        </p:txBody>
      </p:sp>
    </p:spTree>
    <p:extLst>
      <p:ext uri="{BB962C8B-B14F-4D97-AF65-F5344CB8AC3E}">
        <p14:creationId xmlns:p14="http://schemas.microsoft.com/office/powerpoint/2010/main" val="164649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8F822-292A-4B9B-A6A3-2997CC65C3B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769CF7-2C43-46ED-BDC2-D6514D2748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CD933E-21EC-4499-976B-C6B2AFE50CBF}"/>
              </a:ext>
            </a:extLst>
          </p:cNvPr>
          <p:cNvSpPr>
            <a:spLocks noGrp="1"/>
          </p:cNvSpPr>
          <p:nvPr>
            <p:ph type="dt" sz="half" idx="10"/>
          </p:nvPr>
        </p:nvSpPr>
        <p:spPr/>
        <p:txBody>
          <a:bodyPr/>
          <a:lstStyle/>
          <a:p>
            <a:fld id="{2779EE71-8307-4ED0-80DF-8DB16E203D44}" type="datetimeFigureOut">
              <a:rPr lang="en-GB" smtClean="0"/>
              <a:t>23/02/2021</a:t>
            </a:fld>
            <a:endParaRPr lang="en-GB" dirty="0"/>
          </a:p>
        </p:txBody>
      </p:sp>
      <p:sp>
        <p:nvSpPr>
          <p:cNvPr id="5" name="Footer Placeholder 4">
            <a:extLst>
              <a:ext uri="{FF2B5EF4-FFF2-40B4-BE49-F238E27FC236}">
                <a16:creationId xmlns:a16="http://schemas.microsoft.com/office/drawing/2014/main" id="{3F504852-CF47-4F63-B8AC-CEE5D808725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531677D-BE20-4912-9DCD-3FD325AC7983}"/>
              </a:ext>
            </a:extLst>
          </p:cNvPr>
          <p:cNvSpPr>
            <a:spLocks noGrp="1"/>
          </p:cNvSpPr>
          <p:nvPr>
            <p:ph type="sldNum" sz="quarter" idx="12"/>
          </p:nvPr>
        </p:nvSpPr>
        <p:spPr/>
        <p:txBody>
          <a:bodyPr/>
          <a:lstStyle/>
          <a:p>
            <a:fld id="{4976365F-F464-43DA-8711-1F77C8DA6007}" type="slidenum">
              <a:rPr lang="en-GB" smtClean="0"/>
              <a:t>‹#›</a:t>
            </a:fld>
            <a:endParaRPr lang="en-GB" dirty="0"/>
          </a:p>
        </p:txBody>
      </p:sp>
    </p:spTree>
    <p:extLst>
      <p:ext uri="{BB962C8B-B14F-4D97-AF65-F5344CB8AC3E}">
        <p14:creationId xmlns:p14="http://schemas.microsoft.com/office/powerpoint/2010/main" val="64996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A4B092-F6D1-4843-95E3-BE25B4BDBF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CF55F46-804D-4B01-9650-0BCF075BFF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24CC67-2001-4CFE-9BE2-EE39E25BB4E3}"/>
              </a:ext>
            </a:extLst>
          </p:cNvPr>
          <p:cNvSpPr>
            <a:spLocks noGrp="1"/>
          </p:cNvSpPr>
          <p:nvPr>
            <p:ph type="dt" sz="half" idx="10"/>
          </p:nvPr>
        </p:nvSpPr>
        <p:spPr/>
        <p:txBody>
          <a:bodyPr/>
          <a:lstStyle/>
          <a:p>
            <a:fld id="{2779EE71-8307-4ED0-80DF-8DB16E203D44}" type="datetimeFigureOut">
              <a:rPr lang="en-GB" smtClean="0"/>
              <a:t>23/02/2021</a:t>
            </a:fld>
            <a:endParaRPr lang="en-GB" dirty="0"/>
          </a:p>
        </p:txBody>
      </p:sp>
      <p:sp>
        <p:nvSpPr>
          <p:cNvPr id="5" name="Footer Placeholder 4">
            <a:extLst>
              <a:ext uri="{FF2B5EF4-FFF2-40B4-BE49-F238E27FC236}">
                <a16:creationId xmlns:a16="http://schemas.microsoft.com/office/drawing/2014/main" id="{2A20DA7B-1C74-4255-BB73-0E42C9C1162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5FCD190-FBF8-4AC6-9537-2C81A3AFD66C}"/>
              </a:ext>
            </a:extLst>
          </p:cNvPr>
          <p:cNvSpPr>
            <a:spLocks noGrp="1"/>
          </p:cNvSpPr>
          <p:nvPr>
            <p:ph type="sldNum" sz="quarter" idx="12"/>
          </p:nvPr>
        </p:nvSpPr>
        <p:spPr/>
        <p:txBody>
          <a:bodyPr/>
          <a:lstStyle/>
          <a:p>
            <a:fld id="{4976365F-F464-43DA-8711-1F77C8DA6007}" type="slidenum">
              <a:rPr lang="en-GB" smtClean="0"/>
              <a:t>‹#›</a:t>
            </a:fld>
            <a:endParaRPr lang="en-GB" dirty="0"/>
          </a:p>
        </p:txBody>
      </p:sp>
    </p:spTree>
    <p:extLst>
      <p:ext uri="{BB962C8B-B14F-4D97-AF65-F5344CB8AC3E}">
        <p14:creationId xmlns:p14="http://schemas.microsoft.com/office/powerpoint/2010/main" val="280553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B8D13-B984-4A46-86D4-6C6FF66D78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5E7564-516C-42AA-9CFF-E40F65F654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9BE6F7-6D42-4888-B76E-018C2EDBA75B}"/>
              </a:ext>
            </a:extLst>
          </p:cNvPr>
          <p:cNvSpPr>
            <a:spLocks noGrp="1"/>
          </p:cNvSpPr>
          <p:nvPr>
            <p:ph type="dt" sz="half" idx="10"/>
          </p:nvPr>
        </p:nvSpPr>
        <p:spPr/>
        <p:txBody>
          <a:bodyPr/>
          <a:lstStyle/>
          <a:p>
            <a:fld id="{2779EE71-8307-4ED0-80DF-8DB16E203D44}" type="datetimeFigureOut">
              <a:rPr lang="en-GB" smtClean="0"/>
              <a:t>23/02/2021</a:t>
            </a:fld>
            <a:endParaRPr lang="en-GB" dirty="0"/>
          </a:p>
        </p:txBody>
      </p:sp>
      <p:sp>
        <p:nvSpPr>
          <p:cNvPr id="5" name="Footer Placeholder 4">
            <a:extLst>
              <a:ext uri="{FF2B5EF4-FFF2-40B4-BE49-F238E27FC236}">
                <a16:creationId xmlns:a16="http://schemas.microsoft.com/office/drawing/2014/main" id="{D11DF12A-9C55-4076-B113-AF2986EFB1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CBF9335-5064-4C2B-B851-6610B91139D0}"/>
              </a:ext>
            </a:extLst>
          </p:cNvPr>
          <p:cNvSpPr>
            <a:spLocks noGrp="1"/>
          </p:cNvSpPr>
          <p:nvPr>
            <p:ph type="sldNum" sz="quarter" idx="12"/>
          </p:nvPr>
        </p:nvSpPr>
        <p:spPr/>
        <p:txBody>
          <a:bodyPr/>
          <a:lstStyle/>
          <a:p>
            <a:fld id="{4976365F-F464-43DA-8711-1F77C8DA6007}" type="slidenum">
              <a:rPr lang="en-GB" smtClean="0"/>
              <a:t>‹#›</a:t>
            </a:fld>
            <a:endParaRPr lang="en-GB" dirty="0"/>
          </a:p>
        </p:txBody>
      </p:sp>
    </p:spTree>
    <p:extLst>
      <p:ext uri="{BB962C8B-B14F-4D97-AF65-F5344CB8AC3E}">
        <p14:creationId xmlns:p14="http://schemas.microsoft.com/office/powerpoint/2010/main" val="3080605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8F2FE-5F49-4055-B5A4-7CDE0392BF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E73F63D-1683-4C98-8086-948C3C742F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67F2C0-0FAB-48AE-8541-6EA4BA1C3AE0}"/>
              </a:ext>
            </a:extLst>
          </p:cNvPr>
          <p:cNvSpPr>
            <a:spLocks noGrp="1"/>
          </p:cNvSpPr>
          <p:nvPr>
            <p:ph type="dt" sz="half" idx="10"/>
          </p:nvPr>
        </p:nvSpPr>
        <p:spPr/>
        <p:txBody>
          <a:bodyPr/>
          <a:lstStyle/>
          <a:p>
            <a:fld id="{2779EE71-8307-4ED0-80DF-8DB16E203D44}" type="datetimeFigureOut">
              <a:rPr lang="en-GB" smtClean="0"/>
              <a:t>23/02/2021</a:t>
            </a:fld>
            <a:endParaRPr lang="en-GB" dirty="0"/>
          </a:p>
        </p:txBody>
      </p:sp>
      <p:sp>
        <p:nvSpPr>
          <p:cNvPr id="5" name="Footer Placeholder 4">
            <a:extLst>
              <a:ext uri="{FF2B5EF4-FFF2-40B4-BE49-F238E27FC236}">
                <a16:creationId xmlns:a16="http://schemas.microsoft.com/office/drawing/2014/main" id="{7194B2F1-C8AA-4C83-A463-A2BF02BEF75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161E4F8-5459-44BC-B7FD-CA1AC41C3467}"/>
              </a:ext>
            </a:extLst>
          </p:cNvPr>
          <p:cNvSpPr>
            <a:spLocks noGrp="1"/>
          </p:cNvSpPr>
          <p:nvPr>
            <p:ph type="sldNum" sz="quarter" idx="12"/>
          </p:nvPr>
        </p:nvSpPr>
        <p:spPr/>
        <p:txBody>
          <a:bodyPr/>
          <a:lstStyle/>
          <a:p>
            <a:fld id="{4976365F-F464-43DA-8711-1F77C8DA6007}" type="slidenum">
              <a:rPr lang="en-GB" smtClean="0"/>
              <a:t>‹#›</a:t>
            </a:fld>
            <a:endParaRPr lang="en-GB" dirty="0"/>
          </a:p>
        </p:txBody>
      </p:sp>
    </p:spTree>
    <p:extLst>
      <p:ext uri="{BB962C8B-B14F-4D97-AF65-F5344CB8AC3E}">
        <p14:creationId xmlns:p14="http://schemas.microsoft.com/office/powerpoint/2010/main" val="111280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50809-DAF7-4FF3-9E20-31D083A62E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C61190-F65C-41DD-9175-0F39292F72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7AE30CA-4B0A-41B8-A082-AD36C07D37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0CB8C5E-8DDB-4516-AFE4-5E39892E3F97}"/>
              </a:ext>
            </a:extLst>
          </p:cNvPr>
          <p:cNvSpPr>
            <a:spLocks noGrp="1"/>
          </p:cNvSpPr>
          <p:nvPr>
            <p:ph type="dt" sz="half" idx="10"/>
          </p:nvPr>
        </p:nvSpPr>
        <p:spPr/>
        <p:txBody>
          <a:bodyPr/>
          <a:lstStyle/>
          <a:p>
            <a:fld id="{2779EE71-8307-4ED0-80DF-8DB16E203D44}" type="datetimeFigureOut">
              <a:rPr lang="en-GB" smtClean="0"/>
              <a:t>23/02/2021</a:t>
            </a:fld>
            <a:endParaRPr lang="en-GB" dirty="0"/>
          </a:p>
        </p:txBody>
      </p:sp>
      <p:sp>
        <p:nvSpPr>
          <p:cNvPr id="6" name="Footer Placeholder 5">
            <a:extLst>
              <a:ext uri="{FF2B5EF4-FFF2-40B4-BE49-F238E27FC236}">
                <a16:creationId xmlns:a16="http://schemas.microsoft.com/office/drawing/2014/main" id="{18AD1971-0D56-47AD-A2DC-BF06048BE81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BA18514-26C4-443F-94AA-C5E62C07F91E}"/>
              </a:ext>
            </a:extLst>
          </p:cNvPr>
          <p:cNvSpPr>
            <a:spLocks noGrp="1"/>
          </p:cNvSpPr>
          <p:nvPr>
            <p:ph type="sldNum" sz="quarter" idx="12"/>
          </p:nvPr>
        </p:nvSpPr>
        <p:spPr/>
        <p:txBody>
          <a:bodyPr/>
          <a:lstStyle/>
          <a:p>
            <a:fld id="{4976365F-F464-43DA-8711-1F77C8DA6007}" type="slidenum">
              <a:rPr lang="en-GB" smtClean="0"/>
              <a:t>‹#›</a:t>
            </a:fld>
            <a:endParaRPr lang="en-GB" dirty="0"/>
          </a:p>
        </p:txBody>
      </p:sp>
    </p:spTree>
    <p:extLst>
      <p:ext uri="{BB962C8B-B14F-4D97-AF65-F5344CB8AC3E}">
        <p14:creationId xmlns:p14="http://schemas.microsoft.com/office/powerpoint/2010/main" val="3461148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6CD82-E8E6-464F-9C46-0BD6929D20F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FDFC8EE-D33D-42E7-ADC0-06C784B7E8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68D5A2-6906-4CC0-B5FD-51FF59F252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7352D1C-7864-4DEE-B4FC-389E483909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722B11-C4AA-449C-8E75-06E4F0FE77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2B8F349-A71A-4C6B-B7D2-B671CDE85DE5}"/>
              </a:ext>
            </a:extLst>
          </p:cNvPr>
          <p:cNvSpPr>
            <a:spLocks noGrp="1"/>
          </p:cNvSpPr>
          <p:nvPr>
            <p:ph type="dt" sz="half" idx="10"/>
          </p:nvPr>
        </p:nvSpPr>
        <p:spPr/>
        <p:txBody>
          <a:bodyPr/>
          <a:lstStyle/>
          <a:p>
            <a:fld id="{2779EE71-8307-4ED0-80DF-8DB16E203D44}" type="datetimeFigureOut">
              <a:rPr lang="en-GB" smtClean="0"/>
              <a:t>23/02/2021</a:t>
            </a:fld>
            <a:endParaRPr lang="en-GB" dirty="0"/>
          </a:p>
        </p:txBody>
      </p:sp>
      <p:sp>
        <p:nvSpPr>
          <p:cNvPr id="8" name="Footer Placeholder 7">
            <a:extLst>
              <a:ext uri="{FF2B5EF4-FFF2-40B4-BE49-F238E27FC236}">
                <a16:creationId xmlns:a16="http://schemas.microsoft.com/office/drawing/2014/main" id="{823CF742-788B-482A-82DE-43DE409F8C1C}"/>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D7190B74-4590-48BE-9D1E-490943B7A597}"/>
              </a:ext>
            </a:extLst>
          </p:cNvPr>
          <p:cNvSpPr>
            <a:spLocks noGrp="1"/>
          </p:cNvSpPr>
          <p:nvPr>
            <p:ph type="sldNum" sz="quarter" idx="12"/>
          </p:nvPr>
        </p:nvSpPr>
        <p:spPr/>
        <p:txBody>
          <a:bodyPr/>
          <a:lstStyle/>
          <a:p>
            <a:fld id="{4976365F-F464-43DA-8711-1F77C8DA6007}" type="slidenum">
              <a:rPr lang="en-GB" smtClean="0"/>
              <a:t>‹#›</a:t>
            </a:fld>
            <a:endParaRPr lang="en-GB" dirty="0"/>
          </a:p>
        </p:txBody>
      </p:sp>
    </p:spTree>
    <p:extLst>
      <p:ext uri="{BB962C8B-B14F-4D97-AF65-F5344CB8AC3E}">
        <p14:creationId xmlns:p14="http://schemas.microsoft.com/office/powerpoint/2010/main" val="2480788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B9159-E262-465E-9F75-29C408792C5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07E3985-F267-4D06-BCFC-EC50E3FBEE26}"/>
              </a:ext>
            </a:extLst>
          </p:cNvPr>
          <p:cNvSpPr>
            <a:spLocks noGrp="1"/>
          </p:cNvSpPr>
          <p:nvPr>
            <p:ph type="dt" sz="half" idx="10"/>
          </p:nvPr>
        </p:nvSpPr>
        <p:spPr/>
        <p:txBody>
          <a:bodyPr/>
          <a:lstStyle/>
          <a:p>
            <a:fld id="{2779EE71-8307-4ED0-80DF-8DB16E203D44}" type="datetimeFigureOut">
              <a:rPr lang="en-GB" smtClean="0"/>
              <a:t>23/02/2021</a:t>
            </a:fld>
            <a:endParaRPr lang="en-GB" dirty="0"/>
          </a:p>
        </p:txBody>
      </p:sp>
      <p:sp>
        <p:nvSpPr>
          <p:cNvPr id="4" name="Footer Placeholder 3">
            <a:extLst>
              <a:ext uri="{FF2B5EF4-FFF2-40B4-BE49-F238E27FC236}">
                <a16:creationId xmlns:a16="http://schemas.microsoft.com/office/drawing/2014/main" id="{D44F13D6-D179-4100-B63F-FFDE5008226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B0E3ACF-C42D-429A-8882-A233B4325F48}"/>
              </a:ext>
            </a:extLst>
          </p:cNvPr>
          <p:cNvSpPr>
            <a:spLocks noGrp="1"/>
          </p:cNvSpPr>
          <p:nvPr>
            <p:ph type="sldNum" sz="quarter" idx="12"/>
          </p:nvPr>
        </p:nvSpPr>
        <p:spPr/>
        <p:txBody>
          <a:bodyPr/>
          <a:lstStyle/>
          <a:p>
            <a:fld id="{4976365F-F464-43DA-8711-1F77C8DA6007}" type="slidenum">
              <a:rPr lang="en-GB" smtClean="0"/>
              <a:t>‹#›</a:t>
            </a:fld>
            <a:endParaRPr lang="en-GB" dirty="0"/>
          </a:p>
        </p:txBody>
      </p:sp>
    </p:spTree>
    <p:extLst>
      <p:ext uri="{BB962C8B-B14F-4D97-AF65-F5344CB8AC3E}">
        <p14:creationId xmlns:p14="http://schemas.microsoft.com/office/powerpoint/2010/main" val="4172903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273341-12F1-4A48-A5BC-4D24B2EE1865}"/>
              </a:ext>
            </a:extLst>
          </p:cNvPr>
          <p:cNvSpPr>
            <a:spLocks noGrp="1"/>
          </p:cNvSpPr>
          <p:nvPr>
            <p:ph type="dt" sz="half" idx="10"/>
          </p:nvPr>
        </p:nvSpPr>
        <p:spPr/>
        <p:txBody>
          <a:bodyPr/>
          <a:lstStyle/>
          <a:p>
            <a:fld id="{2779EE71-8307-4ED0-80DF-8DB16E203D44}" type="datetimeFigureOut">
              <a:rPr lang="en-GB" smtClean="0"/>
              <a:t>23/02/2021</a:t>
            </a:fld>
            <a:endParaRPr lang="en-GB" dirty="0"/>
          </a:p>
        </p:txBody>
      </p:sp>
      <p:sp>
        <p:nvSpPr>
          <p:cNvPr id="3" name="Footer Placeholder 2">
            <a:extLst>
              <a:ext uri="{FF2B5EF4-FFF2-40B4-BE49-F238E27FC236}">
                <a16:creationId xmlns:a16="http://schemas.microsoft.com/office/drawing/2014/main" id="{8319D20A-A107-4CD0-8842-3E70841BB5AF}"/>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C0085D5B-A8AB-46B3-86EC-E6DAF0DB9F31}"/>
              </a:ext>
            </a:extLst>
          </p:cNvPr>
          <p:cNvSpPr>
            <a:spLocks noGrp="1"/>
          </p:cNvSpPr>
          <p:nvPr>
            <p:ph type="sldNum" sz="quarter" idx="12"/>
          </p:nvPr>
        </p:nvSpPr>
        <p:spPr/>
        <p:txBody>
          <a:bodyPr/>
          <a:lstStyle/>
          <a:p>
            <a:fld id="{4976365F-F464-43DA-8711-1F77C8DA6007}" type="slidenum">
              <a:rPr lang="en-GB" smtClean="0"/>
              <a:t>‹#›</a:t>
            </a:fld>
            <a:endParaRPr lang="en-GB" dirty="0"/>
          </a:p>
        </p:txBody>
      </p:sp>
    </p:spTree>
    <p:extLst>
      <p:ext uri="{BB962C8B-B14F-4D97-AF65-F5344CB8AC3E}">
        <p14:creationId xmlns:p14="http://schemas.microsoft.com/office/powerpoint/2010/main" val="2658712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C6DC5-2EF3-422D-AE96-58EE794A36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0C976B-9340-4677-9ABF-E3E3C61F70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5CF0BD6-EE73-4D1F-B664-54B0E0D4D3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9A4FAB-EACF-4DE6-8DED-516520D23990}"/>
              </a:ext>
            </a:extLst>
          </p:cNvPr>
          <p:cNvSpPr>
            <a:spLocks noGrp="1"/>
          </p:cNvSpPr>
          <p:nvPr>
            <p:ph type="dt" sz="half" idx="10"/>
          </p:nvPr>
        </p:nvSpPr>
        <p:spPr/>
        <p:txBody>
          <a:bodyPr/>
          <a:lstStyle/>
          <a:p>
            <a:fld id="{2779EE71-8307-4ED0-80DF-8DB16E203D44}" type="datetimeFigureOut">
              <a:rPr lang="en-GB" smtClean="0"/>
              <a:t>23/02/2021</a:t>
            </a:fld>
            <a:endParaRPr lang="en-GB" dirty="0"/>
          </a:p>
        </p:txBody>
      </p:sp>
      <p:sp>
        <p:nvSpPr>
          <p:cNvPr id="6" name="Footer Placeholder 5">
            <a:extLst>
              <a:ext uri="{FF2B5EF4-FFF2-40B4-BE49-F238E27FC236}">
                <a16:creationId xmlns:a16="http://schemas.microsoft.com/office/drawing/2014/main" id="{9090A6DB-BB2B-4890-971B-04262F76C9E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B87C965-6394-433B-A49C-F5CBBA487E2C}"/>
              </a:ext>
            </a:extLst>
          </p:cNvPr>
          <p:cNvSpPr>
            <a:spLocks noGrp="1"/>
          </p:cNvSpPr>
          <p:nvPr>
            <p:ph type="sldNum" sz="quarter" idx="12"/>
          </p:nvPr>
        </p:nvSpPr>
        <p:spPr/>
        <p:txBody>
          <a:bodyPr/>
          <a:lstStyle/>
          <a:p>
            <a:fld id="{4976365F-F464-43DA-8711-1F77C8DA6007}" type="slidenum">
              <a:rPr lang="en-GB" smtClean="0"/>
              <a:t>‹#›</a:t>
            </a:fld>
            <a:endParaRPr lang="en-GB" dirty="0"/>
          </a:p>
        </p:txBody>
      </p:sp>
    </p:spTree>
    <p:extLst>
      <p:ext uri="{BB962C8B-B14F-4D97-AF65-F5344CB8AC3E}">
        <p14:creationId xmlns:p14="http://schemas.microsoft.com/office/powerpoint/2010/main" val="156691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B0176-853F-477B-9255-C1B5AD2136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0F7F9C-7B05-474A-829C-A034030BD0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DCB2AA39-5C20-4E69-B690-B779C53CC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F24E0E-5970-4C38-A48D-E8272027DBAB}"/>
              </a:ext>
            </a:extLst>
          </p:cNvPr>
          <p:cNvSpPr>
            <a:spLocks noGrp="1"/>
          </p:cNvSpPr>
          <p:nvPr>
            <p:ph type="dt" sz="half" idx="10"/>
          </p:nvPr>
        </p:nvSpPr>
        <p:spPr/>
        <p:txBody>
          <a:bodyPr/>
          <a:lstStyle/>
          <a:p>
            <a:fld id="{2779EE71-8307-4ED0-80DF-8DB16E203D44}" type="datetimeFigureOut">
              <a:rPr lang="en-GB" smtClean="0"/>
              <a:t>23/02/2021</a:t>
            </a:fld>
            <a:endParaRPr lang="en-GB" dirty="0"/>
          </a:p>
        </p:txBody>
      </p:sp>
      <p:sp>
        <p:nvSpPr>
          <p:cNvPr id="6" name="Footer Placeholder 5">
            <a:extLst>
              <a:ext uri="{FF2B5EF4-FFF2-40B4-BE49-F238E27FC236}">
                <a16:creationId xmlns:a16="http://schemas.microsoft.com/office/drawing/2014/main" id="{9CF6C33D-D9BF-463B-ACD6-43121E6C53F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FAA8DA2-67A7-4599-9EF7-B4BA0BBDEF6C}"/>
              </a:ext>
            </a:extLst>
          </p:cNvPr>
          <p:cNvSpPr>
            <a:spLocks noGrp="1"/>
          </p:cNvSpPr>
          <p:nvPr>
            <p:ph type="sldNum" sz="quarter" idx="12"/>
          </p:nvPr>
        </p:nvSpPr>
        <p:spPr/>
        <p:txBody>
          <a:bodyPr/>
          <a:lstStyle/>
          <a:p>
            <a:fld id="{4976365F-F464-43DA-8711-1F77C8DA6007}" type="slidenum">
              <a:rPr lang="en-GB" smtClean="0"/>
              <a:t>‹#›</a:t>
            </a:fld>
            <a:endParaRPr lang="en-GB" dirty="0"/>
          </a:p>
        </p:txBody>
      </p:sp>
    </p:spTree>
    <p:extLst>
      <p:ext uri="{BB962C8B-B14F-4D97-AF65-F5344CB8AC3E}">
        <p14:creationId xmlns:p14="http://schemas.microsoft.com/office/powerpoint/2010/main" val="3347590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C302CD-F7EE-43D3-8687-61BD323D5E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6CC9B3-6B08-4A91-B3F4-15A36FCD5E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BC445E-178A-4E4A-8096-909A948999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9EE71-8307-4ED0-80DF-8DB16E203D44}" type="datetimeFigureOut">
              <a:rPr lang="en-GB" smtClean="0"/>
              <a:t>23/02/2021</a:t>
            </a:fld>
            <a:endParaRPr lang="en-GB" dirty="0"/>
          </a:p>
        </p:txBody>
      </p:sp>
      <p:sp>
        <p:nvSpPr>
          <p:cNvPr id="5" name="Footer Placeholder 4">
            <a:extLst>
              <a:ext uri="{FF2B5EF4-FFF2-40B4-BE49-F238E27FC236}">
                <a16:creationId xmlns:a16="http://schemas.microsoft.com/office/drawing/2014/main" id="{01EBF854-2D0A-4000-9FB3-CE9EE4A670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65DE872-6F62-41CB-AD82-AF2E5FC824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6365F-F464-43DA-8711-1F77C8DA6007}" type="slidenum">
              <a:rPr lang="en-GB" smtClean="0"/>
              <a:t>‹#›</a:t>
            </a:fld>
            <a:endParaRPr lang="en-GB" dirty="0"/>
          </a:p>
        </p:txBody>
      </p:sp>
    </p:spTree>
    <p:extLst>
      <p:ext uri="{BB962C8B-B14F-4D97-AF65-F5344CB8AC3E}">
        <p14:creationId xmlns:p14="http://schemas.microsoft.com/office/powerpoint/2010/main" val="322686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v.uk/get-coronavirus-test"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8" Type="http://schemas.openxmlformats.org/officeDocument/2006/relationships/hyperlink" Target="https://www.gov.uk/government/publications/preparing-for-the-wider-opening-of-schools-from-1-june" TargetMode="External"/><Relationship Id="rId3" Type="http://schemas.openxmlformats.org/officeDocument/2006/relationships/hyperlink" Target="https://www.barnardos.org.uk/see-hear-respond" TargetMode="External"/><Relationship Id="rId7" Type="http://schemas.openxmlformats.org/officeDocument/2006/relationships/hyperlink" Target="https://www.crowncommercial.gov.uk/covid-19/covid-19-buyer-information/safer-working-supplies/" TargetMode="External"/><Relationship Id="rId2" Type="http://schemas.openxmlformats.org/officeDocument/2006/relationships/hyperlink" Target="https://www.gov.uk/government/publications/protective-measures-for-holiday-or-after-school-clubs-and-other-out-of-school-settings-for-children-during-the-coronavirus-covid-19-outbreak/protective-measures-for-out-of-school-settings-during-the-coronavirus-covid-19-outbreak#who-is-this-guidance-for" TargetMode="External"/><Relationship Id="rId1" Type="http://schemas.openxmlformats.org/officeDocument/2006/relationships/slideLayout" Target="../slideLayouts/slideLayout2.xml"/><Relationship Id="rId6" Type="http://schemas.openxmlformats.org/officeDocument/2006/relationships/hyperlink" Target="https://www.gov.uk/government/publications/covid-19-decontamination-in-non-healthcare-settings" TargetMode="External"/><Relationship Id="rId5" Type="http://schemas.openxmlformats.org/officeDocument/2006/relationships/hyperlink" Target="https://www.gov.uk/government/publications/guidance-on-shielding-and-protecting-extremely-vulnerable-persons-from-covid-19" TargetMode="External"/><Relationship Id="rId4" Type="http://schemas.openxmlformats.org/officeDocument/2006/relationships/hyperlink" Target="https://www.gov.uk/government/publications/coronavirus-covid-19-guidance-on-phased-return-of-sport-and-recreation/guidance-for-providers-of-outdoor-facilities-on-the-phased-return-of-sport-and-recreation" TargetMode="External"/><Relationship Id="rId9" Type="http://schemas.openxmlformats.org/officeDocument/2006/relationships/hyperlink" Target="https://www.gov.uk/government/publications/managing-school-premises-during-the-coronavirus-outbreak"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hse.gov.uk/simple-health-safety/risk/index.htm" TargetMode="External"/><Relationship Id="rId7" Type="http://schemas.openxmlformats.org/officeDocument/2006/relationships/hyperlink" Target="https://www.gov.uk/guidance/working-safely-during-coronavirus-covid-19/5-steps-to-working-safely" TargetMode="External"/><Relationship Id="rId2" Type="http://schemas.openxmlformats.org/officeDocument/2006/relationships/hyperlink" Target="https://www.gov.uk/government/publications/safe-working-in-education-childcare-and-childrens-social-care/safe-working-in-education-childcare-and-childrens-social-care-settings-including-the-use-of-personal-protective-equipment-ppe" TargetMode="External"/><Relationship Id="rId1" Type="http://schemas.openxmlformats.org/officeDocument/2006/relationships/slideLayout" Target="../slideLayouts/slideLayout2.xml"/><Relationship Id="rId6" Type="http://schemas.openxmlformats.org/officeDocument/2006/relationships/hyperlink" Target="https://www.hse.gov.uk/coronavirus/first-aid-and-medicals/first-aid-certificate-coronavirus.htm" TargetMode="External"/><Relationship Id="rId5" Type="http://schemas.openxmlformats.org/officeDocument/2006/relationships/hyperlink" Target="https://www.hse.gov.uk/pubns/books/l74.htm" TargetMode="External"/><Relationship Id="rId4" Type="http://schemas.openxmlformats.org/officeDocument/2006/relationships/hyperlink" Target="https://www.hse.gov.uk/coronavirus/index.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protective-measures-for-holiday-or-after-school-clubs-and-other-out-of-school-settings-for-children-during-the-coronavirus-covid-19-outbreak/protective-measures-for-out-of-school-settings-during-the-coronavirus-covid-19-outbreak"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mailto:easterindorset@dorsetcouncil.gov.uk" TargetMode="External"/><Relationship Id="rId5" Type="http://schemas.openxmlformats.org/officeDocument/2006/relationships/hyperlink" Target="mailto:publichealth-hp@dorsetcc.gov.uk" TargetMode="Externa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gov.uk/guidance/working-safely-during-coronavirus-covid-19/providers-of-grassroots-sport-and-gym-leisure-facilities" TargetMode="External"/><Relationship Id="rId5" Type="http://schemas.openxmlformats.org/officeDocument/2006/relationships/hyperlink" Target="https://www.gov.uk/government/publications/covid-19-guidance-for-the-safe-use-of-multi-purpose-community-facilities/covid-19-guidance-for-the-safe-use-of-multi-purpose-community-facilities" TargetMode="External"/><Relationship Id="rId4" Type="http://schemas.openxmlformats.org/officeDocument/2006/relationships/hyperlink" Target="https://www.gov.uk/government/publications/covid-19-guidance-for-the-safe-use-of-places-of-worship-during-the-pandemic-from-4-july/covid-19-guidance-for-the-safe-use-of-places-of-worship-during-the-pandemic-from-4-jul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24686" y="5105400"/>
            <a:ext cx="2856664" cy="966317"/>
          </a:xfrm>
          <a:prstGeom prst="rect">
            <a:avLst/>
          </a:prstGeom>
          <a:noFill/>
        </p:spPr>
      </p:pic>
      <p:pic>
        <p:nvPicPr>
          <p:cNvPr id="5" name="Picture 4">
            <a:extLst>
              <a:ext uri="{FF2B5EF4-FFF2-40B4-BE49-F238E27FC236}">
                <a16:creationId xmlns:a16="http://schemas.microsoft.com/office/drawing/2014/main" id="{7FC7198E-E885-41DE-B901-40D94020E7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686" y="506413"/>
            <a:ext cx="3496480" cy="1533340"/>
          </a:xfrm>
          <a:prstGeom prst="rect">
            <a:avLst/>
          </a:prstGeom>
        </p:spPr>
      </p:pic>
      <p:sp>
        <p:nvSpPr>
          <p:cNvPr id="10" name="Title 9">
            <a:extLst>
              <a:ext uri="{FF2B5EF4-FFF2-40B4-BE49-F238E27FC236}">
                <a16:creationId xmlns:a16="http://schemas.microsoft.com/office/drawing/2014/main" id="{E8F470DB-0E1B-4195-8E22-D4A5146F038E}"/>
              </a:ext>
            </a:extLst>
          </p:cNvPr>
          <p:cNvSpPr>
            <a:spLocks noGrp="1"/>
          </p:cNvSpPr>
          <p:nvPr>
            <p:ph type="title"/>
          </p:nvPr>
        </p:nvSpPr>
        <p:spPr>
          <a:xfrm>
            <a:off x="5944034" y="5588558"/>
            <a:ext cx="6096000" cy="1325563"/>
          </a:xfrm>
        </p:spPr>
        <p:txBody>
          <a:bodyPr>
            <a:normAutofit/>
          </a:bodyPr>
          <a:lstStyle/>
          <a:p>
            <a:r>
              <a:rPr lang="en-GB" sz="3200" dirty="0"/>
              <a:t>(Version 1: February 2021) </a:t>
            </a:r>
            <a:endParaRPr lang="en-GB" dirty="0"/>
          </a:p>
        </p:txBody>
      </p:sp>
      <p:sp>
        <p:nvSpPr>
          <p:cNvPr id="12" name="Rectangle 11">
            <a:extLst>
              <a:ext uri="{FF2B5EF4-FFF2-40B4-BE49-F238E27FC236}">
                <a16:creationId xmlns:a16="http://schemas.microsoft.com/office/drawing/2014/main" id="{792EF69D-5B34-4CC3-99E1-C000EE4989F1}"/>
              </a:ext>
            </a:extLst>
          </p:cNvPr>
          <p:cNvSpPr/>
          <p:nvPr/>
        </p:nvSpPr>
        <p:spPr>
          <a:xfrm>
            <a:off x="5124907" y="1319748"/>
            <a:ext cx="6096000" cy="3785652"/>
          </a:xfrm>
          <a:prstGeom prst="rect">
            <a:avLst/>
          </a:prstGeom>
        </p:spPr>
        <p:txBody>
          <a:bodyPr>
            <a:spAutoFit/>
          </a:bodyPr>
          <a:lstStyle/>
          <a:p>
            <a:pPr algn="ctr"/>
            <a:r>
              <a:rPr lang="en-GB" sz="6000" b="1" dirty="0"/>
              <a:t>COVID-19 public health guidance for Easter in Dorset groups </a:t>
            </a:r>
          </a:p>
        </p:txBody>
      </p:sp>
    </p:spTree>
    <p:extLst>
      <p:ext uri="{BB962C8B-B14F-4D97-AF65-F5344CB8AC3E}">
        <p14:creationId xmlns:p14="http://schemas.microsoft.com/office/powerpoint/2010/main" val="41821343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9985" y="-103459"/>
            <a:ext cx="7515120" cy="1061633"/>
          </a:xfrm>
          <a:ln w="15875">
            <a:noFill/>
          </a:ln>
        </p:spPr>
        <p:txBody>
          <a:bodyPr vert="horz" lIns="91440" tIns="45720" rIns="91440" bIns="45720" rtlCol="0" anchor="ctr">
            <a:normAutofit/>
          </a:bodyPr>
          <a:lstStyle/>
          <a:p>
            <a:pPr marL="0" marR="0" lvl="0" indent="0" fontAlgn="auto">
              <a:spcAft>
                <a:spcPts val="0"/>
              </a:spcAft>
              <a:buClrTx/>
              <a:buSzTx/>
              <a:tabLst/>
              <a:defRPr/>
            </a:pPr>
            <a:r>
              <a:rPr lang="en-US" sz="3100" b="1" dirty="0">
                <a:solidFill>
                  <a:srgbClr val="0070C0"/>
                </a:solidFill>
              </a:rPr>
              <a:t>INFECTION CONTROL PRINCIPLES</a:t>
            </a:r>
            <a:endParaRPr kumimoji="0" lang="en-US" sz="2800" b="1" i="0" u="none" strike="noStrike" cap="none" spc="0" normalizeH="0" baseline="0" noProof="0" dirty="0">
              <a:ln>
                <a:noFill/>
              </a:ln>
              <a:effectLst/>
              <a:uLnTx/>
              <a:uFillTx/>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0" y="958174"/>
            <a:ext cx="7603019" cy="5763931"/>
          </a:xfrm>
        </p:spPr>
        <p:txBody>
          <a:bodyPr vert="horz" lIns="91440" tIns="45720" rIns="91440" bIns="45720" rtlCol="0" anchor="t">
            <a:normAutofit/>
          </a:bodyPr>
          <a:lstStyle/>
          <a:p>
            <a:pPr>
              <a:lnSpc>
                <a:spcPct val="120000"/>
              </a:lnSpc>
              <a:tabLst>
                <a:tab pos="4035425" algn="l"/>
              </a:tabLst>
            </a:pPr>
            <a:r>
              <a:rPr lang="en-US" sz="2600" b="1" dirty="0">
                <a:solidFill>
                  <a:schemeClr val="bg1"/>
                </a:solidFill>
              </a:rPr>
              <a:t>Social distancing </a:t>
            </a:r>
            <a:r>
              <a:rPr lang="en-US" sz="2600" dirty="0">
                <a:solidFill>
                  <a:schemeClr val="bg1"/>
                </a:solidFill>
              </a:rPr>
              <a:t>– this must be practiced and monitored to ensure it meets the latest government guidance.</a:t>
            </a:r>
          </a:p>
          <a:p>
            <a:pPr>
              <a:lnSpc>
                <a:spcPct val="120000"/>
              </a:lnSpc>
              <a:tabLst>
                <a:tab pos="4035425" algn="l"/>
              </a:tabLst>
            </a:pPr>
            <a:r>
              <a:rPr lang="en-GB" sz="2600" b="1" dirty="0">
                <a:solidFill>
                  <a:schemeClr val="bg1"/>
                </a:solidFill>
              </a:rPr>
              <a:t>Hand washing </a:t>
            </a:r>
            <a:r>
              <a:rPr lang="en-GB" sz="2600" dirty="0">
                <a:solidFill>
                  <a:schemeClr val="bg1"/>
                </a:solidFill>
              </a:rPr>
              <a:t>– ensure hands are washed thoroughly for 20 seconds with running water and soap. Dry hands thoroughly using paper towels.</a:t>
            </a:r>
            <a:endParaRPr lang="en-GB" sz="3200" dirty="0">
              <a:solidFill>
                <a:schemeClr val="bg1"/>
              </a:solidFill>
            </a:endParaRPr>
          </a:p>
          <a:p>
            <a:pPr marL="534988" indent="-534988">
              <a:buFont typeface="Wingdings" panose="05000000000000000000" pitchFamily="2" charset="2"/>
              <a:buChar char="q"/>
              <a:tabLst>
                <a:tab pos="4035425" algn="l"/>
              </a:tabLst>
            </a:pPr>
            <a:endParaRPr lang="en-US" dirty="0"/>
          </a:p>
          <a:p>
            <a:pPr marL="534988" indent="-534988">
              <a:buFont typeface="Wingdings" panose="05000000000000000000" pitchFamily="2" charset="2"/>
              <a:buChar char="q"/>
              <a:tabLst>
                <a:tab pos="4035425" algn="l"/>
              </a:tabLst>
            </a:pPr>
            <a:endParaRPr lang="en-US" dirty="0"/>
          </a:p>
          <a:p>
            <a:pPr marL="534988" indent="-534988">
              <a:buFont typeface="Wingdings" panose="05000000000000000000" pitchFamily="2" charset="2"/>
              <a:buChar char="q"/>
              <a:tabLst>
                <a:tab pos="4035425" algn="l"/>
              </a:tabLst>
            </a:pPr>
            <a:endParaRPr lang="en-GB" dirty="0"/>
          </a:p>
          <a:p>
            <a:pPr marL="450850" indent="-450850">
              <a:buFont typeface="Wingdings" panose="05000000000000000000" pitchFamily="2" charset="2"/>
              <a:buChar char="q"/>
            </a:pPr>
            <a:endParaRPr lang="en-GB" sz="2000" dirty="0"/>
          </a:p>
          <a:p>
            <a:pPr>
              <a:buFont typeface="Wingdings" panose="05000000000000000000" pitchFamily="2" charset="2"/>
              <a:buChar char="q"/>
            </a:pPr>
            <a:endParaRPr lang="en-GB" sz="2000" dirty="0"/>
          </a:p>
          <a:p>
            <a:pPr>
              <a:buFont typeface="Wingdings" panose="05000000000000000000" pitchFamily="2" charset="2"/>
              <a:buChar char="q"/>
            </a:pPr>
            <a:endParaRPr lang="en-US" sz="2000" dirty="0"/>
          </a:p>
          <a:p>
            <a:pPr>
              <a:buFont typeface="Wingdings" panose="05000000000000000000" pitchFamily="2" charset="2"/>
              <a:buChar char="q"/>
            </a:pPr>
            <a:endParaRPr lang="en-US" sz="2000" dirty="0"/>
          </a:p>
          <a:p>
            <a:endParaRPr lang="en-US" sz="1700" dirty="0"/>
          </a:p>
          <a:p>
            <a:endParaRPr lang="en-US" sz="1700" dirty="0"/>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0F581EA7-7C59-4557-95C9-25AE15EDCF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0314" y="567373"/>
            <a:ext cx="3496480" cy="1533340"/>
          </a:xfrm>
          <a:prstGeom prst="rect">
            <a:avLst/>
          </a:prstGeom>
        </p:spPr>
      </p:pic>
    </p:spTree>
    <p:extLst>
      <p:ext uri="{BB962C8B-B14F-4D97-AF65-F5344CB8AC3E}">
        <p14:creationId xmlns:p14="http://schemas.microsoft.com/office/powerpoint/2010/main" val="390064013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9985" y="-103459"/>
            <a:ext cx="7515120" cy="1061633"/>
          </a:xfrm>
          <a:ln w="15875">
            <a:noFill/>
          </a:ln>
        </p:spPr>
        <p:txBody>
          <a:bodyPr vert="horz" lIns="91440" tIns="45720" rIns="91440" bIns="45720" rtlCol="0" anchor="ctr">
            <a:normAutofit/>
          </a:bodyPr>
          <a:lstStyle/>
          <a:p>
            <a:pPr marL="0" marR="0" lvl="0" indent="0" fontAlgn="auto">
              <a:spcAft>
                <a:spcPts val="0"/>
              </a:spcAft>
              <a:buClrTx/>
              <a:buSzTx/>
              <a:tabLst/>
              <a:defRPr/>
            </a:pPr>
            <a:r>
              <a:rPr lang="en-US" sz="3400" b="1" dirty="0">
                <a:solidFill>
                  <a:srgbClr val="0070C0"/>
                </a:solidFill>
              </a:rPr>
              <a:t>CLEANING</a:t>
            </a:r>
            <a:endParaRPr kumimoji="0" lang="en-US" sz="2800" b="1" i="0" u="none" strike="noStrike" cap="none" spc="0" normalizeH="0" baseline="0" noProof="0" dirty="0">
              <a:ln>
                <a:noFill/>
              </a:ln>
              <a:effectLst/>
              <a:uLnTx/>
              <a:uFillTx/>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1" y="730972"/>
            <a:ext cx="7609841" cy="5763931"/>
          </a:xfrm>
        </p:spPr>
        <p:txBody>
          <a:bodyPr vert="horz" lIns="91440" tIns="45720" rIns="91440" bIns="45720" rtlCol="0" anchor="t">
            <a:noAutofit/>
          </a:bodyPr>
          <a:lstStyle/>
          <a:p>
            <a:pPr>
              <a:lnSpc>
                <a:spcPct val="120000"/>
              </a:lnSpc>
              <a:tabLst>
                <a:tab pos="4035425" algn="l"/>
              </a:tabLst>
            </a:pPr>
            <a:r>
              <a:rPr lang="en-GB" sz="2200" dirty="0">
                <a:solidFill>
                  <a:schemeClr val="bg1"/>
                </a:solidFill>
              </a:rPr>
              <a:t>The risk of COVID-19 infection depends on many factors, including:</a:t>
            </a:r>
          </a:p>
          <a:p>
            <a:pPr marL="1200150" lvl="2" indent="-285750">
              <a:buFont typeface="Wingdings" panose="05000000000000000000" pitchFamily="2" charset="2"/>
              <a:buChar char="Ø"/>
            </a:pPr>
            <a:r>
              <a:rPr lang="en-GB" sz="2200" dirty="0">
                <a:solidFill>
                  <a:schemeClr val="bg1"/>
                </a:solidFill>
              </a:rPr>
              <a:t>the type of surface contaminated</a:t>
            </a:r>
          </a:p>
          <a:p>
            <a:pPr marL="1200150" lvl="2" indent="-285750">
              <a:buFont typeface="Wingdings" panose="05000000000000000000" pitchFamily="2" charset="2"/>
              <a:buChar char="Ø"/>
            </a:pPr>
            <a:r>
              <a:rPr lang="en-GB" sz="2200" dirty="0">
                <a:solidFill>
                  <a:schemeClr val="bg1"/>
                </a:solidFill>
              </a:rPr>
              <a:t>the amount of virus shed from the individual</a:t>
            </a:r>
          </a:p>
          <a:p>
            <a:pPr marL="1200150" lvl="2" indent="-285750">
              <a:buFont typeface="Wingdings" panose="05000000000000000000" pitchFamily="2" charset="2"/>
              <a:buChar char="Ø"/>
            </a:pPr>
            <a:r>
              <a:rPr lang="en-GB" sz="2200" dirty="0">
                <a:solidFill>
                  <a:schemeClr val="bg1"/>
                </a:solidFill>
              </a:rPr>
              <a:t>the time the individual spent in the setting</a:t>
            </a:r>
          </a:p>
          <a:p>
            <a:pPr marL="1200150" lvl="2" indent="-285750">
              <a:buFont typeface="Wingdings" panose="05000000000000000000" pitchFamily="2" charset="2"/>
              <a:buChar char="Ø"/>
            </a:pPr>
            <a:r>
              <a:rPr lang="en-GB" sz="2200" dirty="0">
                <a:solidFill>
                  <a:schemeClr val="bg1"/>
                </a:solidFill>
              </a:rPr>
              <a:t>the time since the individual was last in the setting</a:t>
            </a:r>
          </a:p>
          <a:p>
            <a:pPr marL="534988" lvl="2" indent="-534988">
              <a:lnSpc>
                <a:spcPct val="120000"/>
              </a:lnSpc>
              <a:spcBef>
                <a:spcPts val="1000"/>
              </a:spcBef>
              <a:tabLst>
                <a:tab pos="4035425" algn="l"/>
              </a:tabLst>
            </a:pPr>
            <a:r>
              <a:rPr lang="en-GB" sz="2200" dirty="0">
                <a:solidFill>
                  <a:schemeClr val="bg1"/>
                </a:solidFill>
              </a:rPr>
              <a:t>The infection risk from a COVID-19 contaminated environment decreases over time. Studies suggest that, in non-healthcare settings, the risk of residual infectious virus is likely to be significantly reduced after 48 hours.</a:t>
            </a:r>
          </a:p>
          <a:p>
            <a:pPr marL="534988" lvl="2" indent="-534988">
              <a:lnSpc>
                <a:spcPct val="120000"/>
              </a:lnSpc>
              <a:spcBef>
                <a:spcPts val="1000"/>
              </a:spcBef>
              <a:tabLst>
                <a:tab pos="4035425" algn="l"/>
              </a:tabLst>
            </a:pPr>
            <a:r>
              <a:rPr lang="en-GB" sz="2200" dirty="0">
                <a:solidFill>
                  <a:schemeClr val="bg1"/>
                </a:solidFill>
              </a:rPr>
              <a:t>Rapid and thorough cleaning (including shared sports equipment), with </a:t>
            </a:r>
            <a:r>
              <a:rPr lang="en-GB" sz="2200" b="1" dirty="0">
                <a:solidFill>
                  <a:schemeClr val="bg1"/>
                </a:solidFill>
              </a:rPr>
              <a:t>chlorine-based products</a:t>
            </a:r>
            <a:r>
              <a:rPr lang="en-GB" sz="2200" dirty="0">
                <a:solidFill>
                  <a:schemeClr val="bg1"/>
                </a:solidFill>
              </a:rPr>
              <a:t>, must form part of the response of settings to a COVID-19 case, cluster or outbreak.</a:t>
            </a:r>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0F581EA7-7C59-4557-95C9-25AE15EDCF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0314" y="567373"/>
            <a:ext cx="3496480" cy="1533340"/>
          </a:xfrm>
          <a:prstGeom prst="rect">
            <a:avLst/>
          </a:prstGeom>
        </p:spPr>
      </p:pic>
    </p:spTree>
    <p:extLst>
      <p:ext uri="{BB962C8B-B14F-4D97-AF65-F5344CB8AC3E}">
        <p14:creationId xmlns:p14="http://schemas.microsoft.com/office/powerpoint/2010/main" val="159544442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9985" y="-103459"/>
            <a:ext cx="7515120" cy="1061633"/>
          </a:xfrm>
          <a:ln w="15875">
            <a:noFill/>
          </a:ln>
        </p:spPr>
        <p:txBody>
          <a:bodyPr vert="horz" lIns="91440" tIns="45720" rIns="91440" bIns="45720" rtlCol="0" anchor="ctr">
            <a:normAutofit/>
          </a:bodyPr>
          <a:lstStyle/>
          <a:p>
            <a:pPr marL="0" marR="0" lvl="0" indent="0" fontAlgn="auto">
              <a:spcAft>
                <a:spcPts val="0"/>
              </a:spcAft>
              <a:buClrTx/>
              <a:buSzTx/>
              <a:tabLst/>
              <a:defRPr/>
            </a:pPr>
            <a:r>
              <a:rPr lang="en-US" sz="3400" b="1" dirty="0">
                <a:solidFill>
                  <a:srgbClr val="0070C0"/>
                </a:solidFill>
              </a:rPr>
              <a:t>CLEANING</a:t>
            </a:r>
            <a:endParaRPr kumimoji="0" lang="en-US" sz="2800" b="1" i="0" u="none" strike="noStrike" cap="none" spc="0" normalizeH="0" baseline="0" noProof="0" dirty="0">
              <a:ln>
                <a:noFill/>
              </a:ln>
              <a:effectLst/>
              <a:uLnTx/>
              <a:uFillTx/>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1" y="730972"/>
            <a:ext cx="8243377" cy="5763931"/>
          </a:xfrm>
        </p:spPr>
        <p:txBody>
          <a:bodyPr vert="horz" lIns="91440" tIns="45720" rIns="91440" bIns="45720" rtlCol="0" anchor="t">
            <a:noAutofit/>
          </a:bodyPr>
          <a:lstStyle/>
          <a:p>
            <a:pPr marL="534988" lvl="2" indent="-534988">
              <a:lnSpc>
                <a:spcPct val="120000"/>
              </a:lnSpc>
              <a:spcBef>
                <a:spcPts val="1000"/>
              </a:spcBef>
              <a:tabLst>
                <a:tab pos="4035425" algn="l"/>
              </a:tabLst>
            </a:pPr>
            <a:r>
              <a:rPr lang="en-GB" sz="2400" dirty="0">
                <a:solidFill>
                  <a:schemeClr val="bg1"/>
                </a:solidFill>
              </a:rPr>
              <a:t>It is important to clean </a:t>
            </a:r>
            <a:r>
              <a:rPr lang="en-GB" sz="2400" b="1" dirty="0">
                <a:solidFill>
                  <a:schemeClr val="bg1"/>
                </a:solidFill>
              </a:rPr>
              <a:t>touch points </a:t>
            </a:r>
            <a:r>
              <a:rPr lang="en-GB" sz="2400" dirty="0">
                <a:solidFill>
                  <a:schemeClr val="bg1"/>
                </a:solidFill>
              </a:rPr>
              <a:t>and </a:t>
            </a:r>
            <a:r>
              <a:rPr lang="en-GB" sz="2400" b="1" dirty="0">
                <a:solidFill>
                  <a:schemeClr val="bg1"/>
                </a:solidFill>
              </a:rPr>
              <a:t>shared equipment/spaces</a:t>
            </a:r>
            <a:r>
              <a:rPr lang="en-GB" sz="2400" dirty="0">
                <a:solidFill>
                  <a:schemeClr val="bg1"/>
                </a:solidFill>
              </a:rPr>
              <a:t> (particularly in bathrooms and communal kitchens) – these include:</a:t>
            </a:r>
          </a:p>
          <a:p>
            <a:pPr marL="1257300" lvl="2" indent="-342900">
              <a:buFont typeface="Wingdings" panose="05000000000000000000" pitchFamily="2" charset="2"/>
              <a:buChar char="Ø"/>
            </a:pPr>
            <a:r>
              <a:rPr lang="en-GB" sz="2400" dirty="0">
                <a:solidFill>
                  <a:schemeClr val="bg1"/>
                </a:solidFill>
              </a:rPr>
              <a:t>Light switches</a:t>
            </a:r>
          </a:p>
          <a:p>
            <a:pPr marL="1257300" lvl="2" indent="-342900">
              <a:buFont typeface="Wingdings" panose="05000000000000000000" pitchFamily="2" charset="2"/>
              <a:buChar char="Ø"/>
            </a:pPr>
            <a:r>
              <a:rPr lang="en-GB" sz="2400" dirty="0">
                <a:solidFill>
                  <a:schemeClr val="bg1"/>
                </a:solidFill>
              </a:rPr>
              <a:t>Door handles</a:t>
            </a:r>
          </a:p>
          <a:p>
            <a:pPr marL="1257300" lvl="2" indent="-342900">
              <a:buFont typeface="Wingdings" panose="05000000000000000000" pitchFamily="2" charset="2"/>
              <a:buChar char="Ø"/>
            </a:pPr>
            <a:r>
              <a:rPr lang="en-GB" sz="2400" dirty="0">
                <a:solidFill>
                  <a:schemeClr val="bg1"/>
                </a:solidFill>
              </a:rPr>
              <a:t>Hand rails</a:t>
            </a:r>
          </a:p>
          <a:p>
            <a:pPr marL="1257300" lvl="2" indent="-342900">
              <a:buFont typeface="Wingdings" panose="05000000000000000000" pitchFamily="2" charset="2"/>
              <a:buChar char="Ø"/>
            </a:pPr>
            <a:r>
              <a:rPr lang="en-GB" sz="2400" dirty="0">
                <a:solidFill>
                  <a:schemeClr val="bg1"/>
                </a:solidFill>
              </a:rPr>
              <a:t>Kettles</a:t>
            </a:r>
          </a:p>
          <a:p>
            <a:pPr marL="1257300" lvl="2" indent="-342900">
              <a:buFont typeface="Wingdings" panose="05000000000000000000" pitchFamily="2" charset="2"/>
              <a:buChar char="Ø"/>
            </a:pPr>
            <a:r>
              <a:rPr lang="en-GB" sz="2400" dirty="0">
                <a:solidFill>
                  <a:schemeClr val="bg1"/>
                </a:solidFill>
              </a:rPr>
              <a:t>Lockers</a:t>
            </a:r>
          </a:p>
          <a:p>
            <a:pPr marL="1257300" lvl="2" indent="-342900">
              <a:buFont typeface="Wingdings" panose="05000000000000000000" pitchFamily="2" charset="2"/>
              <a:buChar char="Ø"/>
            </a:pPr>
            <a:r>
              <a:rPr lang="en-GB" sz="2400" dirty="0">
                <a:solidFill>
                  <a:schemeClr val="bg1"/>
                </a:solidFill>
              </a:rPr>
              <a:t>Remote controls</a:t>
            </a:r>
          </a:p>
          <a:p>
            <a:pPr marL="1257300" lvl="2" indent="-342900">
              <a:buFont typeface="Wingdings" panose="05000000000000000000" pitchFamily="2" charset="2"/>
              <a:buChar char="Ø"/>
            </a:pPr>
            <a:endParaRPr lang="en-GB" sz="2400" dirty="0">
              <a:solidFill>
                <a:schemeClr val="bg1"/>
              </a:solidFill>
            </a:endParaRPr>
          </a:p>
          <a:p>
            <a:pPr marL="534988" lvl="2" indent="-534988">
              <a:lnSpc>
                <a:spcPct val="120000"/>
              </a:lnSpc>
              <a:spcBef>
                <a:spcPts val="1000"/>
              </a:spcBef>
              <a:tabLst>
                <a:tab pos="4035425" algn="l"/>
              </a:tabLst>
            </a:pPr>
            <a:r>
              <a:rPr lang="en-GB" sz="2400" dirty="0">
                <a:solidFill>
                  <a:schemeClr val="bg1"/>
                </a:solidFill>
              </a:rPr>
              <a:t>As a minimum, frequently touched surfaces should be wiped down </a:t>
            </a:r>
            <a:r>
              <a:rPr lang="en-GB" sz="2400" b="1" dirty="0">
                <a:solidFill>
                  <a:schemeClr val="bg1"/>
                </a:solidFill>
              </a:rPr>
              <a:t>twice a day</a:t>
            </a:r>
            <a:r>
              <a:rPr lang="en-GB" sz="2400" dirty="0">
                <a:solidFill>
                  <a:schemeClr val="bg1"/>
                </a:solidFill>
              </a:rPr>
              <a:t>, and one of these should be at the beginning or the end of the groups</a:t>
            </a:r>
          </a:p>
          <a:p>
            <a:pPr marL="1257300" lvl="2" indent="-342900">
              <a:buFont typeface="Wingdings" panose="05000000000000000000" pitchFamily="2" charset="2"/>
              <a:buChar char="Ø"/>
            </a:pPr>
            <a:endParaRPr lang="en-GB" sz="2400" dirty="0">
              <a:solidFill>
                <a:schemeClr val="bg1"/>
              </a:solidFill>
            </a:endParaRPr>
          </a:p>
          <a:p>
            <a:pPr marL="534988" indent="-534988">
              <a:lnSpc>
                <a:spcPct val="120000"/>
              </a:lnSpc>
              <a:buFont typeface="Wingdings" panose="05000000000000000000" pitchFamily="2" charset="2"/>
              <a:buChar char="q"/>
              <a:tabLst>
                <a:tab pos="4035425" algn="l"/>
              </a:tabLst>
            </a:pPr>
            <a:endParaRPr lang="en-GB" dirty="0">
              <a:solidFill>
                <a:schemeClr val="bg1"/>
              </a:solidFill>
            </a:endParaRPr>
          </a:p>
          <a:p>
            <a:pPr marL="534988" indent="-534988">
              <a:lnSpc>
                <a:spcPct val="120000"/>
              </a:lnSpc>
              <a:buFont typeface="Wingdings" panose="05000000000000000000" pitchFamily="2" charset="2"/>
              <a:buChar char="q"/>
              <a:tabLst>
                <a:tab pos="4035425" algn="l"/>
              </a:tabLst>
            </a:pPr>
            <a:endParaRPr lang="en-GB" dirty="0">
              <a:solidFill>
                <a:schemeClr val="bg1"/>
              </a:solidFill>
            </a:endParaRPr>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0F581EA7-7C59-4557-95C9-25AE15EDCF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0314" y="567373"/>
            <a:ext cx="3496480" cy="1533340"/>
          </a:xfrm>
          <a:prstGeom prst="rect">
            <a:avLst/>
          </a:prstGeom>
        </p:spPr>
      </p:pic>
    </p:spTree>
    <p:extLst>
      <p:ext uri="{BB962C8B-B14F-4D97-AF65-F5344CB8AC3E}">
        <p14:creationId xmlns:p14="http://schemas.microsoft.com/office/powerpoint/2010/main" val="352656143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9985" y="-103459"/>
            <a:ext cx="7515120" cy="1061633"/>
          </a:xfrm>
          <a:ln w="15875">
            <a:noFill/>
          </a:ln>
        </p:spPr>
        <p:txBody>
          <a:bodyPr vert="horz" lIns="91440" tIns="45720" rIns="91440" bIns="45720" rtlCol="0" anchor="ctr">
            <a:normAutofit/>
          </a:bodyPr>
          <a:lstStyle/>
          <a:p>
            <a:pPr marL="0" marR="0" lvl="0" indent="0" fontAlgn="auto">
              <a:spcAft>
                <a:spcPts val="0"/>
              </a:spcAft>
              <a:buClrTx/>
              <a:buSzTx/>
              <a:tabLst/>
              <a:defRPr/>
            </a:pPr>
            <a:r>
              <a:rPr lang="en-US" sz="3400" b="1" dirty="0">
                <a:solidFill>
                  <a:srgbClr val="0070C0"/>
                </a:solidFill>
              </a:rPr>
              <a:t>CLEANING</a:t>
            </a:r>
            <a:endParaRPr kumimoji="0" lang="en-US" sz="2800" b="1" i="0" u="none" strike="noStrike" cap="none" spc="0" normalizeH="0" baseline="0" noProof="0" dirty="0">
              <a:ln>
                <a:noFill/>
              </a:ln>
              <a:effectLst/>
              <a:uLnTx/>
              <a:uFillTx/>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0" y="730972"/>
            <a:ext cx="7603019" cy="5763931"/>
          </a:xfrm>
        </p:spPr>
        <p:txBody>
          <a:bodyPr vert="horz" lIns="91440" tIns="45720" rIns="91440" bIns="45720" rtlCol="0" anchor="t">
            <a:noAutofit/>
          </a:bodyPr>
          <a:lstStyle/>
          <a:p>
            <a:pPr marL="534988" lvl="2" indent="-534988">
              <a:lnSpc>
                <a:spcPct val="120000"/>
              </a:lnSpc>
              <a:spcBef>
                <a:spcPts val="1000"/>
              </a:spcBef>
              <a:tabLst>
                <a:tab pos="4035425" algn="l"/>
              </a:tabLst>
            </a:pPr>
            <a:r>
              <a:rPr lang="en-GB" sz="2200" dirty="0">
                <a:solidFill>
                  <a:schemeClr val="bg1"/>
                </a:solidFill>
              </a:rPr>
              <a:t>Put clear cleaning procedures in place and ensure these are accessible to all staff.</a:t>
            </a:r>
          </a:p>
          <a:p>
            <a:pPr marL="534988" lvl="2" indent="-534988">
              <a:lnSpc>
                <a:spcPct val="120000"/>
              </a:lnSpc>
              <a:spcBef>
                <a:spcPts val="1000"/>
              </a:spcBef>
              <a:tabLst>
                <a:tab pos="4035425" algn="l"/>
              </a:tabLst>
            </a:pPr>
            <a:r>
              <a:rPr lang="en-GB" sz="2200" dirty="0">
                <a:solidFill>
                  <a:schemeClr val="bg1"/>
                </a:solidFill>
              </a:rPr>
              <a:t>Cleaning should be more frequent depending on the number of people using the space, whether they are entering and exiting the setting and access to handwashing and hand-sanitising facilities.</a:t>
            </a:r>
          </a:p>
          <a:p>
            <a:pPr marL="534988" lvl="2" indent="-534988">
              <a:lnSpc>
                <a:spcPct val="120000"/>
              </a:lnSpc>
              <a:spcBef>
                <a:spcPts val="1000"/>
              </a:spcBef>
              <a:tabLst>
                <a:tab pos="4035425" algn="l"/>
              </a:tabLst>
            </a:pPr>
            <a:r>
              <a:rPr lang="en-GB" sz="2200" dirty="0">
                <a:solidFill>
                  <a:schemeClr val="bg1"/>
                </a:solidFill>
              </a:rPr>
              <a:t>Use disposable cloths or paper roll and disposable mop heads, to clean all hard surfaces, floors, chairs, door handles and sanitary fittings – think </a:t>
            </a:r>
            <a:r>
              <a:rPr lang="en-GB" sz="2200" b="1" dirty="0">
                <a:solidFill>
                  <a:schemeClr val="bg1"/>
                </a:solidFill>
              </a:rPr>
              <a:t>one site, one wipe, in one direction.</a:t>
            </a:r>
          </a:p>
          <a:p>
            <a:pPr marL="534988" lvl="2" indent="-534988">
              <a:lnSpc>
                <a:spcPct val="120000"/>
              </a:lnSpc>
              <a:spcBef>
                <a:spcPts val="1000"/>
              </a:spcBef>
              <a:tabLst>
                <a:tab pos="4035425" algn="l"/>
              </a:tabLst>
            </a:pPr>
            <a:r>
              <a:rPr lang="en-US" sz="2200" dirty="0">
                <a:solidFill>
                  <a:schemeClr val="bg1"/>
                </a:solidFill>
              </a:rPr>
              <a:t>If using a shared space, be clear with the owner of the premises who is responsible for cleaning in between different groups.</a:t>
            </a:r>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0F581EA7-7C59-4557-95C9-25AE15EDCF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0314" y="567373"/>
            <a:ext cx="3496480" cy="1533340"/>
          </a:xfrm>
          <a:prstGeom prst="rect">
            <a:avLst/>
          </a:prstGeom>
        </p:spPr>
      </p:pic>
    </p:spTree>
    <p:extLst>
      <p:ext uri="{BB962C8B-B14F-4D97-AF65-F5344CB8AC3E}">
        <p14:creationId xmlns:p14="http://schemas.microsoft.com/office/powerpoint/2010/main" val="319811565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73872" y="132080"/>
            <a:ext cx="6387102" cy="891917"/>
          </a:xfrm>
        </p:spPr>
        <p:txBody>
          <a:bodyPr vert="horz" lIns="91440" tIns="45720" rIns="91440" bIns="45720" rtlCol="0" anchor="ctr">
            <a:normAutofit fontScale="90000"/>
          </a:bodyPr>
          <a:lstStyle/>
          <a:p>
            <a:pPr marL="0" marR="0" lvl="0" indent="0" fontAlgn="auto">
              <a:spcAft>
                <a:spcPts val="0"/>
              </a:spcAft>
              <a:buClrTx/>
              <a:buSzTx/>
              <a:tabLst/>
              <a:defRPr/>
            </a:pPr>
            <a:r>
              <a:rPr lang="en-US" sz="3200" b="1" dirty="0">
                <a:solidFill>
                  <a:srgbClr val="0070C0"/>
                </a:solidFill>
              </a:rPr>
              <a:t>GUIDANCE FOR GROUPS &amp; ATTENDEES </a:t>
            </a:r>
            <a:endParaRPr lang="en-US" sz="3100" b="1" dirty="0">
              <a:solidFill>
                <a:srgbClr val="0070C0"/>
              </a:solidFill>
            </a:endParaRPr>
          </a:p>
          <a:p>
            <a:pPr marL="0" marR="0" lvl="0" indent="0" fontAlgn="auto">
              <a:spcAft>
                <a:spcPts val="0"/>
              </a:spcAft>
              <a:buClrTx/>
              <a:buSzTx/>
              <a:tabLst/>
              <a:defRPr/>
            </a:pPr>
            <a:r>
              <a:rPr kumimoji="0" lang="en-US" sz="2800" b="1" i="0" u="none" strike="noStrike" cap="none" spc="0" normalizeH="0" baseline="0" noProof="0" dirty="0">
                <a:ln>
                  <a:noFill/>
                </a:ln>
                <a:effectLst/>
                <a:uLnTx/>
                <a:uFillTx/>
              </a:rPr>
              <a:t> </a:t>
            </a: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15077" y="737470"/>
            <a:ext cx="7525526" cy="5988450"/>
          </a:xfrm>
        </p:spPr>
        <p:txBody>
          <a:bodyPr vert="horz" lIns="91440" tIns="45720" rIns="91440" bIns="45720" rtlCol="0" anchor="t">
            <a:normAutofit fontScale="25000" lnSpcReduction="20000"/>
          </a:bodyPr>
          <a:lstStyle/>
          <a:p>
            <a:pPr>
              <a:lnSpc>
                <a:spcPct val="120000"/>
              </a:lnSpc>
            </a:pPr>
            <a:r>
              <a:rPr lang="en-US" sz="9200" b="1" dirty="0">
                <a:solidFill>
                  <a:schemeClr val="bg1"/>
                </a:solidFill>
              </a:rPr>
              <a:t>Indoor/outdoor provision</a:t>
            </a:r>
            <a:r>
              <a:rPr lang="en-US" sz="9200" dirty="0">
                <a:solidFill>
                  <a:schemeClr val="bg1"/>
                </a:solidFill>
              </a:rPr>
              <a:t> - if safe and practical to do so; move indoor sessions outdoors or keep indoor groups well ventilated.</a:t>
            </a:r>
            <a:endParaRPr lang="en-GB" sz="9200" dirty="0">
              <a:solidFill>
                <a:schemeClr val="bg1"/>
              </a:solidFill>
            </a:endParaRPr>
          </a:p>
          <a:p>
            <a:pPr>
              <a:lnSpc>
                <a:spcPct val="120000"/>
              </a:lnSpc>
            </a:pPr>
            <a:r>
              <a:rPr lang="en-US" sz="9200" b="1" dirty="0">
                <a:solidFill>
                  <a:schemeClr val="bg1"/>
                </a:solidFill>
              </a:rPr>
              <a:t>Arrivals &amp; departures </a:t>
            </a:r>
            <a:r>
              <a:rPr lang="en-US" sz="9200" dirty="0">
                <a:solidFill>
                  <a:schemeClr val="bg1"/>
                </a:solidFill>
              </a:rPr>
              <a:t>–</a:t>
            </a:r>
            <a:r>
              <a:rPr lang="en-GB" sz="9200" dirty="0">
                <a:solidFill>
                  <a:schemeClr val="bg1"/>
                </a:solidFill>
              </a:rPr>
              <a:t> encourage reduced contact between parents and carers when dropping off and picking up their children by developing processes to allocate drop off &amp; collection times and identify which entrances/exits to use. Avoid the need for parents and carers to wait, but where they have to, consider whether physical distancing markings could be used. </a:t>
            </a:r>
          </a:p>
          <a:p>
            <a:pPr>
              <a:lnSpc>
                <a:spcPct val="120000"/>
              </a:lnSpc>
            </a:pPr>
            <a:r>
              <a:rPr lang="en-GB" sz="9600" b="1" dirty="0">
                <a:solidFill>
                  <a:schemeClr val="bg1"/>
                </a:solidFill>
              </a:rPr>
              <a:t>Transport</a:t>
            </a:r>
            <a:r>
              <a:rPr lang="en-GB" sz="9600" dirty="0">
                <a:solidFill>
                  <a:schemeClr val="bg1"/>
                </a:solidFill>
              </a:rPr>
              <a:t> - encourage all children to walk or cycle to the setting or get dropped off by a member of their household in a private vehicle rather than taking public transport.</a:t>
            </a:r>
            <a:endParaRPr lang="en-GB" sz="8000" dirty="0">
              <a:solidFill>
                <a:schemeClr val="bg1"/>
              </a:solidFill>
            </a:endParaRPr>
          </a:p>
          <a:p>
            <a:pPr marL="450850" indent="-450850">
              <a:buFont typeface="Wingdings" panose="05000000000000000000" pitchFamily="2" charset="2"/>
              <a:buChar char="q"/>
            </a:pPr>
            <a:endParaRPr lang="en-US" sz="8000" dirty="0">
              <a:solidFill>
                <a:schemeClr val="bg1"/>
              </a:solidFill>
            </a:endParaRPr>
          </a:p>
          <a:p>
            <a:pPr marL="450850" indent="-450850">
              <a:buFont typeface="Wingdings" panose="05000000000000000000" pitchFamily="2" charset="2"/>
              <a:buChar char="q"/>
            </a:pPr>
            <a:endParaRPr lang="en-GB" sz="2000" dirty="0"/>
          </a:p>
          <a:p>
            <a:pPr>
              <a:buFont typeface="Wingdings" panose="05000000000000000000" pitchFamily="2" charset="2"/>
              <a:buChar char="q"/>
            </a:pPr>
            <a:endParaRPr lang="en-GB" sz="2000" dirty="0"/>
          </a:p>
          <a:p>
            <a:pPr>
              <a:buFont typeface="Wingdings" panose="05000000000000000000" pitchFamily="2" charset="2"/>
              <a:buChar char="q"/>
            </a:pPr>
            <a:endParaRPr lang="en-US" sz="2000" dirty="0"/>
          </a:p>
          <a:p>
            <a:pPr>
              <a:buFont typeface="Wingdings" panose="05000000000000000000" pitchFamily="2" charset="2"/>
              <a:buChar char="q"/>
            </a:pPr>
            <a:endParaRPr lang="en-US" sz="2000" dirty="0"/>
          </a:p>
          <a:p>
            <a:endParaRPr lang="en-US" sz="1700" dirty="0"/>
          </a:p>
          <a:p>
            <a:endParaRPr lang="en-US" sz="1700" dirty="0"/>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06615DBA-94FB-4341-9D77-E78ECFD293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Tree>
    <p:extLst>
      <p:ext uri="{BB962C8B-B14F-4D97-AF65-F5344CB8AC3E}">
        <p14:creationId xmlns:p14="http://schemas.microsoft.com/office/powerpoint/2010/main" val="2370710475"/>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48812" y="-223939"/>
            <a:ext cx="7349571" cy="1097279"/>
          </a:xfrm>
        </p:spPr>
        <p:txBody>
          <a:bodyPr vert="horz" lIns="91440" tIns="45720" rIns="91440" bIns="45720" rtlCol="0" anchor="ctr">
            <a:normAutofit/>
          </a:bodyPr>
          <a:lstStyle/>
          <a:p>
            <a:pPr marL="0" marR="0" lvl="0" indent="0" fontAlgn="auto">
              <a:spcAft>
                <a:spcPts val="0"/>
              </a:spcAft>
              <a:buClrTx/>
              <a:buSzTx/>
              <a:tabLst/>
              <a:defRPr/>
            </a:pPr>
            <a:r>
              <a:rPr lang="en-US" sz="2800" b="1" dirty="0">
                <a:solidFill>
                  <a:srgbClr val="0070C0"/>
                </a:solidFill>
              </a:rPr>
              <a:t>GUIDANCE FOR GROUPS &amp; ATTENDEES </a:t>
            </a:r>
            <a:endParaRPr kumimoji="0" lang="en-US" sz="2800" b="1" i="0" strike="noStrike" cap="none" spc="0" normalizeH="0" baseline="0" noProof="0" dirty="0">
              <a:ln>
                <a:noFill/>
              </a:ln>
              <a:solidFill>
                <a:srgbClr val="0070C0"/>
              </a:solidFill>
              <a:effectLst/>
              <a:uLnTx/>
              <a:uFillTx/>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48812" y="632875"/>
            <a:ext cx="7685383" cy="6635830"/>
          </a:xfrm>
        </p:spPr>
        <p:txBody>
          <a:bodyPr vert="horz" lIns="91440" tIns="45720" rIns="91440" bIns="45720" rtlCol="0" anchor="t">
            <a:normAutofit/>
          </a:bodyPr>
          <a:lstStyle/>
          <a:p>
            <a:pPr marL="536575" indent="-534988">
              <a:lnSpc>
                <a:spcPct val="120000"/>
              </a:lnSpc>
            </a:pPr>
            <a:r>
              <a:rPr lang="en-US" sz="2200" b="1" dirty="0">
                <a:solidFill>
                  <a:schemeClr val="bg1"/>
                </a:solidFill>
              </a:rPr>
              <a:t>Time</a:t>
            </a:r>
            <a:r>
              <a:rPr lang="en-US" sz="2200" dirty="0">
                <a:solidFill>
                  <a:schemeClr val="bg1"/>
                </a:solidFill>
              </a:rPr>
              <a:t> - allow sufficient changeover time between different groups to allow for cleaning to take place.</a:t>
            </a:r>
          </a:p>
          <a:p>
            <a:pPr marL="536575" indent="-534988">
              <a:lnSpc>
                <a:spcPct val="120000"/>
              </a:lnSpc>
            </a:pPr>
            <a:r>
              <a:rPr lang="en-GB" sz="2200" b="1" dirty="0">
                <a:solidFill>
                  <a:schemeClr val="bg1"/>
                </a:solidFill>
              </a:rPr>
              <a:t>Moving between rooms </a:t>
            </a:r>
            <a:r>
              <a:rPr lang="en-GB" sz="2200" dirty="0">
                <a:solidFill>
                  <a:schemeClr val="bg1"/>
                </a:solidFill>
              </a:rPr>
              <a:t>– clarify walking routes between rooms that maintain distancing and separation from other groups, including routes to and from the toilets.</a:t>
            </a:r>
            <a:endParaRPr lang="en-GB" sz="2200" b="1" dirty="0">
              <a:solidFill>
                <a:schemeClr val="bg1"/>
              </a:solidFill>
            </a:endParaRPr>
          </a:p>
          <a:p>
            <a:pPr marL="536575" indent="-534988">
              <a:lnSpc>
                <a:spcPct val="120000"/>
              </a:lnSpc>
            </a:pPr>
            <a:r>
              <a:rPr lang="en-GB" sz="2200" b="1" dirty="0">
                <a:solidFill>
                  <a:schemeClr val="bg1"/>
                </a:solidFill>
              </a:rPr>
              <a:t>Use of toilets</a:t>
            </a:r>
            <a:r>
              <a:rPr lang="en-GB" sz="2200" dirty="0">
                <a:solidFill>
                  <a:schemeClr val="bg1"/>
                </a:solidFill>
              </a:rPr>
              <a:t> – limit the number of children using the toilet at any one time and, where possible, avoid different groups using the same facilities at the same time. Increase frequency of toilet cleaning (at least twice per day) – in particular between use by different groups.</a:t>
            </a:r>
          </a:p>
          <a:p>
            <a:pPr marL="536575" indent="-534988">
              <a:lnSpc>
                <a:spcPct val="120000"/>
              </a:lnSpc>
            </a:pPr>
            <a:r>
              <a:rPr lang="en-GB" sz="2200" b="1" dirty="0">
                <a:solidFill>
                  <a:schemeClr val="bg1"/>
                </a:solidFill>
              </a:rPr>
              <a:t>Children’s wellbeing </a:t>
            </a:r>
            <a:r>
              <a:rPr lang="en-GB" sz="2200" dirty="0">
                <a:solidFill>
                  <a:schemeClr val="bg1"/>
                </a:solidFill>
              </a:rPr>
              <a:t>– consider providing opportunities for children to talk about their experiences of the past year, including sessions covering mental wellbeing or staying safe.</a:t>
            </a:r>
          </a:p>
          <a:p>
            <a:pPr>
              <a:buFont typeface="Wingdings" panose="05000000000000000000" pitchFamily="2" charset="2"/>
              <a:buChar char="q"/>
            </a:pPr>
            <a:endParaRPr lang="en-US" sz="2000" dirty="0"/>
          </a:p>
          <a:p>
            <a:pPr>
              <a:buFont typeface="Wingdings" panose="05000000000000000000" pitchFamily="2" charset="2"/>
              <a:buChar char="q"/>
            </a:pPr>
            <a:endParaRPr lang="en-US" sz="2000" dirty="0"/>
          </a:p>
          <a:p>
            <a:endParaRPr lang="en-US" sz="1700" dirty="0"/>
          </a:p>
          <a:p>
            <a:endParaRPr lang="en-US" sz="1700" dirty="0"/>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9D119AC7-835E-4FE6-9ADB-740B7140B6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4857" y="632875"/>
            <a:ext cx="3496480" cy="1533340"/>
          </a:xfrm>
          <a:prstGeom prst="rect">
            <a:avLst/>
          </a:prstGeom>
        </p:spPr>
      </p:pic>
    </p:spTree>
    <p:extLst>
      <p:ext uri="{BB962C8B-B14F-4D97-AF65-F5344CB8AC3E}">
        <p14:creationId xmlns:p14="http://schemas.microsoft.com/office/powerpoint/2010/main" val="219633089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4498CBE-9EFA-469A-98AD-A9126504AE3B}"/>
              </a:ext>
            </a:extLst>
          </p:cNvPr>
          <p:cNvSpPr/>
          <p:nvPr/>
        </p:nvSpPr>
        <p:spPr>
          <a:xfrm>
            <a:off x="92424" y="131159"/>
            <a:ext cx="6387102" cy="938475"/>
          </a:xfrm>
          <a:prstGeom prst="rect">
            <a:avLst/>
          </a:prstGeom>
        </p:spPr>
        <p:txBody>
          <a:bodyPr vert="horz" lIns="91440" tIns="45720" rIns="91440" bIns="45720" rtlCol="0" anchor="ctr">
            <a:normAutofit fontScale="92500" lnSpcReduction="20000"/>
          </a:bodyPr>
          <a:lstStyle/>
          <a:p>
            <a:pPr>
              <a:lnSpc>
                <a:spcPct val="90000"/>
              </a:lnSpc>
              <a:spcBef>
                <a:spcPct val="0"/>
              </a:spcBef>
              <a:spcAft>
                <a:spcPts val="600"/>
              </a:spcAft>
            </a:pPr>
            <a:r>
              <a:rPr lang="en-US" sz="3600" b="1" dirty="0">
                <a:solidFill>
                  <a:srgbClr val="0070C0"/>
                </a:solidFill>
                <a:latin typeface="+mj-lt"/>
                <a:ea typeface="+mj-ea"/>
                <a:cs typeface="+mj-cs"/>
              </a:rPr>
              <a:t>GUIDANCE FOR STAFF</a:t>
            </a:r>
            <a:endParaRPr lang="en-US" sz="3600" b="1" u="sng" dirty="0">
              <a:solidFill>
                <a:srgbClr val="0070C0"/>
              </a:solidFill>
              <a:latin typeface="+mj-lt"/>
              <a:ea typeface="+mj-ea"/>
              <a:cs typeface="+mj-cs"/>
            </a:endParaRPr>
          </a:p>
          <a:p>
            <a:pPr marL="0" marR="0" lvl="0" indent="0" fontAlgn="auto">
              <a:lnSpc>
                <a:spcPct val="90000"/>
              </a:lnSpc>
              <a:spcBef>
                <a:spcPct val="0"/>
              </a:spcBef>
              <a:spcAft>
                <a:spcPts val="600"/>
              </a:spcAft>
              <a:buClrTx/>
              <a:buSzTx/>
              <a:tabLst/>
              <a:defRPr/>
            </a:pPr>
            <a:r>
              <a:rPr kumimoji="0" lang="en-US" sz="3700" b="1" i="0" u="none" strike="noStrike" cap="none" spc="0" normalizeH="0" baseline="0" noProof="0" dirty="0">
                <a:ln>
                  <a:noFill/>
                </a:ln>
                <a:effectLst/>
                <a:uLnTx/>
                <a:uFillTx/>
                <a:latin typeface="+mj-lt"/>
                <a:ea typeface="+mj-ea"/>
                <a:cs typeface="+mj-cs"/>
              </a:rPr>
              <a:t> </a:t>
            </a: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0" y="673528"/>
            <a:ext cx="7711674" cy="4855523"/>
          </a:xfrm>
        </p:spPr>
        <p:txBody>
          <a:bodyPr vert="horz" lIns="91440" tIns="45720" rIns="91440" bIns="45720" rtlCol="0" anchor="t">
            <a:noAutofit/>
          </a:bodyPr>
          <a:lstStyle/>
          <a:p>
            <a:pPr>
              <a:lnSpc>
                <a:spcPct val="110000"/>
              </a:lnSpc>
              <a:tabLst>
                <a:tab pos="4035425" algn="l"/>
              </a:tabLst>
            </a:pPr>
            <a:r>
              <a:rPr lang="en-GB" sz="2200" b="1" dirty="0">
                <a:solidFill>
                  <a:schemeClr val="bg1"/>
                </a:solidFill>
              </a:rPr>
              <a:t>Risk assessment - </a:t>
            </a:r>
            <a:r>
              <a:rPr lang="en-GB" sz="2200" dirty="0">
                <a:solidFill>
                  <a:schemeClr val="bg1"/>
                </a:solidFill>
              </a:rPr>
              <a:t>before provision starts, it is important to carry out or refresh existing risk assessments </a:t>
            </a:r>
            <a:r>
              <a:rPr lang="en-GB" sz="2200" i="1" dirty="0">
                <a:solidFill>
                  <a:schemeClr val="bg1"/>
                </a:solidFill>
              </a:rPr>
              <a:t>(further details will accompany the online risk assessment).</a:t>
            </a:r>
          </a:p>
          <a:p>
            <a:pPr>
              <a:lnSpc>
                <a:spcPct val="110000"/>
              </a:lnSpc>
              <a:tabLst>
                <a:tab pos="4035425" algn="l"/>
              </a:tabLst>
            </a:pPr>
            <a:r>
              <a:rPr lang="en-GB" sz="2200" b="1" dirty="0">
                <a:solidFill>
                  <a:schemeClr val="bg1"/>
                </a:solidFill>
              </a:rPr>
              <a:t>Documenting policies &amp; procedures</a:t>
            </a:r>
            <a:r>
              <a:rPr lang="en-GB" sz="2200" dirty="0">
                <a:solidFill>
                  <a:schemeClr val="bg1"/>
                </a:solidFill>
              </a:rPr>
              <a:t> – develop specifically for cleaning, handwashing, hygiene and child protection (safeguarding), share with staff and establish if further training is required. </a:t>
            </a:r>
          </a:p>
          <a:p>
            <a:pPr>
              <a:lnSpc>
                <a:spcPct val="110000"/>
              </a:lnSpc>
              <a:tabLst>
                <a:tab pos="4035425" algn="l"/>
              </a:tabLst>
            </a:pPr>
            <a:r>
              <a:rPr lang="en-GB" sz="2200" b="1" dirty="0">
                <a:solidFill>
                  <a:schemeClr val="bg1"/>
                </a:solidFill>
              </a:rPr>
              <a:t>Staff safety ratios </a:t>
            </a:r>
            <a:r>
              <a:rPr lang="en-GB" sz="2200" dirty="0">
                <a:solidFill>
                  <a:schemeClr val="bg1"/>
                </a:solidFill>
              </a:rPr>
              <a:t>– at the setting ensure there is at least 1 member of staff who is First Aid trained (with an understanding of managing this during COVID-19) and up-to-date with Designated Safeguarding Lead (DSL) training. Identify a DSL trained deputy.</a:t>
            </a:r>
          </a:p>
        </p:txBody>
      </p:sp>
      <p:sp>
        <p:nvSpPr>
          <p:cNvPr id="135" name="Freeform: Shape 134">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 name="Freeform: Shape 136">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 name="Freeform: Shape 140">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B3E2A993-3120-4328-B489-D4DADA84A7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Tree>
    <p:extLst>
      <p:ext uri="{BB962C8B-B14F-4D97-AF65-F5344CB8AC3E}">
        <p14:creationId xmlns:p14="http://schemas.microsoft.com/office/powerpoint/2010/main" val="1132433328"/>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4498CBE-9EFA-469A-98AD-A9126504AE3B}"/>
              </a:ext>
            </a:extLst>
          </p:cNvPr>
          <p:cNvSpPr/>
          <p:nvPr/>
        </p:nvSpPr>
        <p:spPr>
          <a:xfrm>
            <a:off x="119630" y="168965"/>
            <a:ext cx="6387102" cy="863145"/>
          </a:xfrm>
          <a:prstGeom prst="rect">
            <a:avLst/>
          </a:prstGeom>
        </p:spPr>
        <p:txBody>
          <a:bodyPr vert="horz" lIns="91440" tIns="45720" rIns="91440" bIns="45720" rtlCol="0" anchor="ctr">
            <a:normAutofit fontScale="85000" lnSpcReduction="20000"/>
          </a:bodyPr>
          <a:lstStyle/>
          <a:p>
            <a:pPr>
              <a:lnSpc>
                <a:spcPct val="90000"/>
              </a:lnSpc>
              <a:spcBef>
                <a:spcPct val="0"/>
              </a:spcBef>
              <a:spcAft>
                <a:spcPts val="600"/>
              </a:spcAft>
            </a:pPr>
            <a:r>
              <a:rPr lang="en-US" sz="3600" b="1" dirty="0">
                <a:solidFill>
                  <a:srgbClr val="0070C0"/>
                </a:solidFill>
                <a:latin typeface="+mj-lt"/>
                <a:ea typeface="+mj-ea"/>
                <a:cs typeface="+mj-cs"/>
              </a:rPr>
              <a:t>GUIDANCE FOR STAFF</a:t>
            </a:r>
            <a:endParaRPr lang="en-US" sz="3600" b="1" u="sng" dirty="0">
              <a:solidFill>
                <a:srgbClr val="0070C0"/>
              </a:solidFill>
              <a:latin typeface="+mj-lt"/>
              <a:ea typeface="+mj-ea"/>
              <a:cs typeface="+mj-cs"/>
            </a:endParaRPr>
          </a:p>
          <a:p>
            <a:pPr marL="0" marR="0" lvl="0" indent="0" fontAlgn="auto">
              <a:lnSpc>
                <a:spcPct val="90000"/>
              </a:lnSpc>
              <a:spcBef>
                <a:spcPct val="0"/>
              </a:spcBef>
              <a:spcAft>
                <a:spcPts val="600"/>
              </a:spcAft>
              <a:buClrTx/>
              <a:buSzTx/>
              <a:tabLst/>
              <a:defRPr/>
            </a:pPr>
            <a:r>
              <a:rPr kumimoji="0" lang="en-US" sz="3700" b="1" i="0" u="none" strike="noStrike" cap="none" spc="0" normalizeH="0" baseline="0" noProof="0" dirty="0">
                <a:ln>
                  <a:noFill/>
                </a:ln>
                <a:effectLst/>
                <a:uLnTx/>
                <a:uFillTx/>
                <a:latin typeface="+mj-lt"/>
                <a:ea typeface="+mj-ea"/>
                <a:cs typeface="+mj-cs"/>
              </a:rPr>
              <a:t> </a:t>
            </a: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0" y="825928"/>
            <a:ext cx="7512738" cy="4252049"/>
          </a:xfrm>
        </p:spPr>
        <p:txBody>
          <a:bodyPr vert="horz" lIns="91440" tIns="45720" rIns="91440" bIns="45720" rtlCol="0" anchor="t">
            <a:normAutofit fontScale="92500"/>
          </a:bodyPr>
          <a:lstStyle/>
          <a:p>
            <a:pPr>
              <a:tabLst>
                <a:tab pos="4035425" algn="l"/>
              </a:tabLst>
            </a:pPr>
            <a:r>
              <a:rPr lang="en-GB" sz="2400" b="1" dirty="0">
                <a:solidFill>
                  <a:schemeClr val="bg1"/>
                </a:solidFill>
              </a:rPr>
              <a:t>Safeguarding</a:t>
            </a:r>
            <a:r>
              <a:rPr lang="en-GB" sz="2400" dirty="0">
                <a:solidFill>
                  <a:schemeClr val="bg1"/>
                </a:solidFill>
              </a:rPr>
              <a:t> – consider updating your policy prior to opening the setting, ensuring staff know the signs to look out for which may suggest that a child is being harmed or is at risk of harm. </a:t>
            </a:r>
          </a:p>
          <a:p>
            <a:pPr>
              <a:tabLst>
                <a:tab pos="4035425" algn="l"/>
              </a:tabLst>
            </a:pPr>
            <a:r>
              <a:rPr lang="en-GB" sz="2400" b="1" dirty="0">
                <a:solidFill>
                  <a:schemeClr val="bg1"/>
                </a:solidFill>
              </a:rPr>
              <a:t>Cleaning staff </a:t>
            </a:r>
            <a:r>
              <a:rPr lang="en-GB" sz="2400" dirty="0">
                <a:solidFill>
                  <a:schemeClr val="bg1"/>
                </a:solidFill>
              </a:rPr>
              <a:t>– consider if it is possible to have designated cleaning staff in place.</a:t>
            </a:r>
          </a:p>
          <a:p>
            <a:pPr>
              <a:tabLst>
                <a:tab pos="4035425" algn="l"/>
              </a:tabLst>
            </a:pPr>
            <a:r>
              <a:rPr lang="en-GB" sz="2400" b="1" dirty="0">
                <a:solidFill>
                  <a:schemeClr val="bg1"/>
                </a:solidFill>
              </a:rPr>
              <a:t>Communication with parents</a:t>
            </a:r>
            <a:r>
              <a:rPr lang="en-GB" sz="2400" dirty="0">
                <a:solidFill>
                  <a:schemeClr val="bg1"/>
                </a:solidFill>
              </a:rPr>
              <a:t> – ensure parents are informed of the new safety measures.</a:t>
            </a:r>
          </a:p>
          <a:p>
            <a:pPr>
              <a:tabLst>
                <a:tab pos="4035425" algn="l"/>
              </a:tabLst>
            </a:pPr>
            <a:r>
              <a:rPr lang="en-GB" sz="2400" b="1" dirty="0">
                <a:solidFill>
                  <a:schemeClr val="bg1"/>
                </a:solidFill>
              </a:rPr>
              <a:t>Feedback</a:t>
            </a:r>
            <a:r>
              <a:rPr lang="en-GB" sz="2400" dirty="0">
                <a:solidFill>
                  <a:schemeClr val="bg1"/>
                </a:solidFill>
              </a:rPr>
              <a:t> - arrange regular opportunities to get feedback from staff on the new arrangements.</a:t>
            </a:r>
          </a:p>
          <a:p>
            <a:pPr>
              <a:tabLst>
                <a:tab pos="4035425" algn="l"/>
              </a:tabLst>
            </a:pPr>
            <a:r>
              <a:rPr lang="en-GB" sz="2400" b="1" dirty="0">
                <a:solidFill>
                  <a:schemeClr val="bg1"/>
                </a:solidFill>
              </a:rPr>
              <a:t>Equality &amp; diversity</a:t>
            </a:r>
            <a:r>
              <a:rPr lang="en-GB" sz="2400" dirty="0">
                <a:solidFill>
                  <a:schemeClr val="bg1"/>
                </a:solidFill>
              </a:rPr>
              <a:t> -  create spaces, services, opportunities and adjustments that enable everyone to engage equally.</a:t>
            </a:r>
          </a:p>
          <a:p>
            <a:endParaRPr lang="en-US" sz="1800" dirty="0"/>
          </a:p>
        </p:txBody>
      </p:sp>
      <p:sp>
        <p:nvSpPr>
          <p:cNvPr id="135" name="Freeform: Shape 134">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 name="Freeform: Shape 136">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 name="Freeform: Shape 140">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E730B4F4-2628-462A-9701-6B7BE9E192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Tree>
    <p:extLst>
      <p:ext uri="{BB962C8B-B14F-4D97-AF65-F5344CB8AC3E}">
        <p14:creationId xmlns:p14="http://schemas.microsoft.com/office/powerpoint/2010/main" val="2057419414"/>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86808" y="0"/>
            <a:ext cx="7520661" cy="653143"/>
          </a:xfrm>
        </p:spPr>
        <p:txBody>
          <a:bodyPr vert="horz" lIns="91440" tIns="45720" rIns="91440" bIns="45720" rtlCol="0" anchor="ctr">
            <a:normAutofit/>
          </a:bodyPr>
          <a:lstStyle/>
          <a:p>
            <a:pPr marL="0" marR="0" lvl="0" indent="0" fontAlgn="auto">
              <a:spcAft>
                <a:spcPts val="0"/>
              </a:spcAft>
              <a:buClrTx/>
              <a:buSzTx/>
              <a:tabLst/>
              <a:defRPr/>
            </a:pPr>
            <a:r>
              <a:rPr kumimoji="0" lang="en-US" sz="3100" b="1" i="0" strike="noStrike" cap="none" spc="0" normalizeH="0" baseline="0" noProof="0" dirty="0">
                <a:ln>
                  <a:noFill/>
                </a:ln>
                <a:solidFill>
                  <a:srgbClr val="0070C0"/>
                </a:solidFill>
                <a:effectLst/>
                <a:uLnTx/>
                <a:uFillTx/>
              </a:rPr>
              <a:t>COVID-19 </a:t>
            </a:r>
            <a:r>
              <a:rPr lang="en-US" sz="3100" b="1" dirty="0">
                <a:solidFill>
                  <a:srgbClr val="0070C0"/>
                </a:solidFill>
              </a:rPr>
              <a:t>SYMPTOMS</a:t>
            </a:r>
            <a:endParaRPr kumimoji="0" lang="en-US" sz="3100" b="1" i="0" strike="noStrike" cap="none" spc="0" normalizeH="0" baseline="0" noProof="0" dirty="0">
              <a:ln>
                <a:noFill/>
              </a:ln>
              <a:solidFill>
                <a:srgbClr val="0070C0"/>
              </a:solidFill>
              <a:effectLst/>
              <a:uLnTx/>
              <a:uFillTx/>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188878" y="707101"/>
            <a:ext cx="7603019" cy="5886740"/>
          </a:xfrm>
        </p:spPr>
        <p:txBody>
          <a:bodyPr vert="horz" lIns="91440" tIns="45720" rIns="91440" bIns="45720" rtlCol="0" anchor="t">
            <a:noAutofit/>
          </a:bodyPr>
          <a:lstStyle/>
          <a:p>
            <a:pPr marL="0" indent="0">
              <a:buNone/>
            </a:pPr>
            <a:r>
              <a:rPr lang="en-GB" sz="2400" dirty="0">
                <a:solidFill>
                  <a:schemeClr val="bg1"/>
                </a:solidFill>
              </a:rPr>
              <a:t>The most important symptoms of coronavirus (COVID-19) are recent onset of any of the following:</a:t>
            </a:r>
          </a:p>
          <a:p>
            <a:pPr marL="447675" indent="-447675"/>
            <a:endParaRPr lang="en-GB" sz="2400" dirty="0">
              <a:solidFill>
                <a:schemeClr val="bg1"/>
              </a:solidFill>
            </a:endParaRPr>
          </a:p>
          <a:p>
            <a:pPr marL="803275" indent="-355600"/>
            <a:r>
              <a:rPr lang="en-GB" sz="2400" b="1" dirty="0">
                <a:solidFill>
                  <a:schemeClr val="bg1"/>
                </a:solidFill>
              </a:rPr>
              <a:t>a new continuous cough</a:t>
            </a:r>
            <a:endParaRPr lang="en-GB" sz="2400" dirty="0">
              <a:solidFill>
                <a:schemeClr val="bg1"/>
              </a:solidFill>
            </a:endParaRPr>
          </a:p>
          <a:p>
            <a:pPr marL="803275" indent="-355600"/>
            <a:r>
              <a:rPr lang="en-GB" sz="2400" b="1" dirty="0">
                <a:solidFill>
                  <a:schemeClr val="bg1"/>
                </a:solidFill>
              </a:rPr>
              <a:t>a high temperature</a:t>
            </a:r>
            <a:endParaRPr lang="en-GB" sz="2400" dirty="0">
              <a:solidFill>
                <a:schemeClr val="bg1"/>
              </a:solidFill>
            </a:endParaRPr>
          </a:p>
          <a:p>
            <a:pPr marL="803275" indent="-355600"/>
            <a:r>
              <a:rPr lang="en-GB" sz="2400" b="1" dirty="0">
                <a:solidFill>
                  <a:schemeClr val="bg1"/>
                </a:solidFill>
              </a:rPr>
              <a:t>a loss of, or change in, your normal sense of taste or smell (anosmia)</a:t>
            </a:r>
            <a:endParaRPr lang="en-GB" sz="2400" dirty="0">
              <a:solidFill>
                <a:schemeClr val="bg1"/>
              </a:solidFill>
            </a:endParaRPr>
          </a:p>
          <a:p>
            <a:pPr marL="447675" indent="-447675"/>
            <a:endParaRPr lang="en-GB" sz="2400" dirty="0">
              <a:solidFill>
                <a:schemeClr val="bg1"/>
              </a:solidFill>
            </a:endParaRPr>
          </a:p>
          <a:p>
            <a:pPr marL="0" indent="0">
              <a:buNone/>
            </a:pPr>
            <a:r>
              <a:rPr lang="en-GB" sz="2400" dirty="0">
                <a:solidFill>
                  <a:schemeClr val="bg1"/>
                </a:solidFill>
              </a:rPr>
              <a:t>Anyone with any of the above symptoms must:</a:t>
            </a:r>
          </a:p>
          <a:p>
            <a:pPr marL="0" indent="0">
              <a:buNone/>
            </a:pPr>
            <a:r>
              <a:rPr lang="en-GB" sz="2400" b="1" dirty="0">
                <a:solidFill>
                  <a:schemeClr val="bg1"/>
                </a:solidFill>
              </a:rPr>
              <a:t> </a:t>
            </a:r>
          </a:p>
          <a:p>
            <a:pPr marL="803275" lvl="1" indent="-355600">
              <a:spcBef>
                <a:spcPts val="1000"/>
              </a:spcBef>
            </a:pPr>
            <a:r>
              <a:rPr lang="en-GB" b="1" dirty="0">
                <a:solidFill>
                  <a:schemeClr val="bg1"/>
                </a:solidFill>
              </a:rPr>
              <a:t>not attend the group(s)</a:t>
            </a:r>
          </a:p>
          <a:p>
            <a:pPr marL="803275" lvl="1" indent="-355600">
              <a:spcBef>
                <a:spcPts val="1000"/>
              </a:spcBef>
            </a:pPr>
            <a:r>
              <a:rPr lang="en-GB" b="1" dirty="0">
                <a:solidFill>
                  <a:schemeClr val="bg1"/>
                </a:solidFill>
              </a:rPr>
              <a:t>commence self-isolation at home</a:t>
            </a:r>
          </a:p>
          <a:p>
            <a:pPr marL="803275" indent="-355600"/>
            <a:r>
              <a:rPr lang="en-GB" sz="2400" b="1" dirty="0">
                <a:solidFill>
                  <a:schemeClr val="bg1"/>
                </a:solidFill>
              </a:rPr>
              <a:t>arrange a test</a:t>
            </a:r>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EC3502C3-D3C8-41DD-8252-64D46896BA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Tree>
    <p:extLst>
      <p:ext uri="{BB962C8B-B14F-4D97-AF65-F5344CB8AC3E}">
        <p14:creationId xmlns:p14="http://schemas.microsoft.com/office/powerpoint/2010/main" val="4021748882"/>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66219" y="141892"/>
            <a:ext cx="7120768" cy="653143"/>
          </a:xfrm>
        </p:spPr>
        <p:txBody>
          <a:bodyPr vert="horz" lIns="91440" tIns="45720" rIns="91440" bIns="45720" rtlCol="0" anchor="ctr">
            <a:normAutofit fontScale="90000"/>
          </a:bodyPr>
          <a:lstStyle/>
          <a:p>
            <a:pPr marL="0" marR="0" lvl="0" indent="0" fontAlgn="auto">
              <a:spcAft>
                <a:spcPts val="0"/>
              </a:spcAft>
              <a:buClrTx/>
              <a:buSzTx/>
              <a:tabLst/>
              <a:defRPr/>
            </a:pPr>
            <a:r>
              <a:rPr lang="en-US" sz="3100" b="1" dirty="0">
                <a:solidFill>
                  <a:srgbClr val="0070C0"/>
                </a:solidFill>
              </a:rPr>
              <a:t>CHILD/CHILDREN WITH COVID-19 SYMPTOMS WHILST AT THE GROUP</a:t>
            </a:r>
            <a:endParaRPr kumimoji="0" lang="en-US" sz="3100" b="1" i="0" strike="noStrike" cap="none" spc="0" normalizeH="0" baseline="0" noProof="0" dirty="0">
              <a:ln>
                <a:noFill/>
              </a:ln>
              <a:solidFill>
                <a:srgbClr val="0070C0"/>
              </a:solidFill>
              <a:effectLst/>
              <a:uLnTx/>
              <a:uFillTx/>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127988" y="936925"/>
            <a:ext cx="7520662" cy="5921074"/>
          </a:xfrm>
        </p:spPr>
        <p:txBody>
          <a:bodyPr vert="horz" lIns="91440" tIns="45720" rIns="91440" bIns="45720" rtlCol="0" anchor="t">
            <a:noAutofit/>
          </a:bodyPr>
          <a:lstStyle/>
          <a:p>
            <a:pPr marL="0" indent="0">
              <a:buNone/>
            </a:pPr>
            <a:r>
              <a:rPr lang="en-GB" sz="2200" b="1" dirty="0">
                <a:solidFill>
                  <a:schemeClr val="bg1"/>
                </a:solidFill>
              </a:rPr>
              <a:t>Immediate steps if a child is displaying symptoms, or is a confirmed case, of COVID-19</a:t>
            </a:r>
            <a:endParaRPr lang="en-GB" sz="2200" dirty="0">
              <a:solidFill>
                <a:schemeClr val="bg1"/>
              </a:solidFill>
            </a:endParaRPr>
          </a:p>
          <a:p>
            <a:pPr marL="457200" lvl="0" indent="-457200">
              <a:buFont typeface="+mj-lt"/>
              <a:buAutoNum type="arabicPeriod"/>
            </a:pPr>
            <a:r>
              <a:rPr lang="en-GB" sz="2200" dirty="0">
                <a:solidFill>
                  <a:schemeClr val="bg1"/>
                </a:solidFill>
              </a:rPr>
              <a:t>Contact parents or carers </a:t>
            </a:r>
          </a:p>
          <a:p>
            <a:pPr marL="457200" lvl="0" indent="-457200">
              <a:buFont typeface="+mj-lt"/>
              <a:buAutoNum type="arabicPeriod"/>
            </a:pPr>
            <a:r>
              <a:rPr lang="en-GB" sz="2200" dirty="0">
                <a:solidFill>
                  <a:schemeClr val="bg1"/>
                </a:solidFill>
              </a:rPr>
              <a:t>Isolate the child showing symptoms whilst awaiting collection</a:t>
            </a:r>
          </a:p>
          <a:p>
            <a:pPr marL="457200" lvl="0" indent="-457200">
              <a:buFont typeface="+mj-lt"/>
              <a:buAutoNum type="arabicPeriod"/>
            </a:pPr>
            <a:r>
              <a:rPr lang="en-GB" sz="2200" dirty="0">
                <a:solidFill>
                  <a:schemeClr val="bg1"/>
                </a:solidFill>
              </a:rPr>
              <a:t>Ask the parents or carers to arrange a test for the child and notify you of the result as soon as possible</a:t>
            </a:r>
          </a:p>
          <a:p>
            <a:pPr marL="457200" lvl="0" indent="-457200">
              <a:buFont typeface="+mj-lt"/>
              <a:buAutoNum type="arabicPeriod"/>
            </a:pPr>
            <a:r>
              <a:rPr lang="en-GB" sz="2200" dirty="0">
                <a:solidFill>
                  <a:schemeClr val="bg1"/>
                </a:solidFill>
              </a:rPr>
              <a:t>Thoroughly clean and disinfect all surfaces and contact points they came into contact with, including toilets and equipment</a:t>
            </a:r>
          </a:p>
          <a:p>
            <a:pPr marL="457200" lvl="0" indent="-457200">
              <a:buFont typeface="+mj-lt"/>
              <a:buAutoNum type="arabicPeriod"/>
            </a:pPr>
            <a:r>
              <a:rPr lang="en-GB" sz="2200" dirty="0">
                <a:solidFill>
                  <a:schemeClr val="bg1"/>
                </a:solidFill>
              </a:rPr>
              <a:t>Report confirmed case(s) using the Easter in Dorset Action Card</a:t>
            </a:r>
          </a:p>
          <a:p>
            <a:pPr marL="457200" lvl="0" indent="-457200">
              <a:buFont typeface="+mj-lt"/>
              <a:buAutoNum type="arabicPeriod"/>
            </a:pPr>
            <a:r>
              <a:rPr lang="en-GB" sz="2200" dirty="0">
                <a:solidFill>
                  <a:schemeClr val="bg1"/>
                </a:solidFill>
              </a:rPr>
              <a:t>Notify parents and carers of confirmed case(s) and actions being taken in your setting. You must not share the names of people with coronavirus (COVID-19) with parents or carers unless essential to protect others.</a:t>
            </a:r>
          </a:p>
          <a:p>
            <a:pPr marL="0" indent="0">
              <a:buNone/>
            </a:pPr>
            <a:endParaRPr lang="en-GB" sz="1600" dirty="0">
              <a:solidFill>
                <a:schemeClr val="bg1"/>
              </a:solidFill>
            </a:endParaRPr>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EC3502C3-D3C8-41DD-8252-64D46896BA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Tree>
    <p:extLst>
      <p:ext uri="{BB962C8B-B14F-4D97-AF65-F5344CB8AC3E}">
        <p14:creationId xmlns:p14="http://schemas.microsoft.com/office/powerpoint/2010/main" val="108137429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C15AF-7984-434B-9173-8C621D4108DA}"/>
              </a:ext>
            </a:extLst>
          </p:cNvPr>
          <p:cNvSpPr>
            <a:spLocks noGrp="1"/>
          </p:cNvSpPr>
          <p:nvPr>
            <p:ph type="title"/>
          </p:nvPr>
        </p:nvSpPr>
        <p:spPr>
          <a:xfrm>
            <a:off x="4788952" y="655601"/>
            <a:ext cx="7192993" cy="2137017"/>
          </a:xfrm>
          <a:ln w="15875">
            <a:noFill/>
          </a:ln>
        </p:spPr>
        <p:txBody>
          <a:bodyPr>
            <a:noAutofit/>
          </a:bodyPr>
          <a:lstStyle/>
          <a:p>
            <a:pPr algn="ctr"/>
            <a:r>
              <a:rPr lang="en-GB" sz="2800" dirty="0">
                <a:latin typeface="+mn-lt"/>
                <a:ea typeface="+mn-ea"/>
                <a:cs typeface="+mn-cs"/>
              </a:rPr>
              <a:t>This document, based on national guidance, has been developed by Public Health Dorset into a bitesize version for all Easter in Dorset groups and staff * to help reduce the risk of infection and transmission of COVID-19</a:t>
            </a:r>
            <a:r>
              <a:rPr lang="en-GB" sz="2000" dirty="0">
                <a:latin typeface="+mn-lt"/>
                <a:ea typeface="+mn-ea"/>
                <a:cs typeface="+mn-cs"/>
              </a:rPr>
              <a:t>. </a:t>
            </a:r>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24686" y="5105400"/>
            <a:ext cx="2856664" cy="966317"/>
          </a:xfrm>
          <a:prstGeom prst="rect">
            <a:avLst/>
          </a:prstGeom>
          <a:noFill/>
        </p:spPr>
      </p:pic>
      <p:sp>
        <p:nvSpPr>
          <p:cNvPr id="8" name="Rectangle 7">
            <a:extLst>
              <a:ext uri="{FF2B5EF4-FFF2-40B4-BE49-F238E27FC236}">
                <a16:creationId xmlns:a16="http://schemas.microsoft.com/office/drawing/2014/main" id="{AD466D78-0461-4892-B4DE-3BDD688A817E}"/>
              </a:ext>
            </a:extLst>
          </p:cNvPr>
          <p:cNvSpPr/>
          <p:nvPr/>
        </p:nvSpPr>
        <p:spPr>
          <a:xfrm>
            <a:off x="3821166" y="3495661"/>
            <a:ext cx="8160779" cy="1384995"/>
          </a:xfrm>
          <a:prstGeom prst="rect">
            <a:avLst/>
          </a:prstGeom>
          <a:ln w="12700">
            <a:solidFill>
              <a:schemeClr val="tx1"/>
            </a:solidFill>
          </a:ln>
        </p:spPr>
        <p:txBody>
          <a:bodyPr wrap="square">
            <a:spAutoFit/>
          </a:bodyPr>
          <a:lstStyle/>
          <a:p>
            <a:pPr algn="ctr"/>
            <a:r>
              <a:rPr lang="en-GB" sz="2800" b="0" i="0" dirty="0">
                <a:effectLst/>
              </a:rPr>
              <a:t>We strongly recommend </a:t>
            </a:r>
            <a:r>
              <a:rPr lang="en-GB" sz="2800" dirty="0"/>
              <a:t>activity providers familiarise themselves</a:t>
            </a:r>
            <a:r>
              <a:rPr lang="en-GB" sz="2800" b="0" i="0" dirty="0">
                <a:effectLst/>
              </a:rPr>
              <a:t> with the more detailed government guidance; some of which is listed on the </a:t>
            </a:r>
            <a:r>
              <a:rPr lang="en-GB" sz="2800" dirty="0"/>
              <a:t>final slides</a:t>
            </a:r>
            <a:r>
              <a:rPr lang="en-GB" sz="2800" b="0" i="0" dirty="0">
                <a:effectLst/>
              </a:rPr>
              <a:t>.</a:t>
            </a:r>
          </a:p>
        </p:txBody>
      </p:sp>
      <p:sp>
        <p:nvSpPr>
          <p:cNvPr id="3" name="Rectangle 2">
            <a:extLst>
              <a:ext uri="{FF2B5EF4-FFF2-40B4-BE49-F238E27FC236}">
                <a16:creationId xmlns:a16="http://schemas.microsoft.com/office/drawing/2014/main" id="{BA51B940-EFA2-4D1C-8678-CA4CE0BEBA6C}"/>
              </a:ext>
            </a:extLst>
          </p:cNvPr>
          <p:cNvSpPr/>
          <p:nvPr/>
        </p:nvSpPr>
        <p:spPr>
          <a:xfrm>
            <a:off x="4125468" y="6045228"/>
            <a:ext cx="7192993" cy="646331"/>
          </a:xfrm>
          <a:prstGeom prst="rect">
            <a:avLst/>
          </a:prstGeom>
        </p:spPr>
        <p:txBody>
          <a:bodyPr wrap="square">
            <a:spAutoFit/>
          </a:bodyPr>
          <a:lstStyle/>
          <a:p>
            <a:pPr algn="ctr"/>
            <a:r>
              <a:rPr lang="en-GB" dirty="0"/>
              <a:t>* The term “staff” includes all those working in Easter In Dorset groups settings and includes team leaders and volunteers</a:t>
            </a:r>
          </a:p>
        </p:txBody>
      </p:sp>
      <p:pic>
        <p:nvPicPr>
          <p:cNvPr id="5" name="Picture 4">
            <a:extLst>
              <a:ext uri="{FF2B5EF4-FFF2-40B4-BE49-F238E27FC236}">
                <a16:creationId xmlns:a16="http://schemas.microsoft.com/office/drawing/2014/main" id="{7FC7198E-E885-41DE-B901-40D94020E7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686" y="506413"/>
            <a:ext cx="3496480" cy="1533340"/>
          </a:xfrm>
          <a:prstGeom prst="rect">
            <a:avLst/>
          </a:prstGeom>
        </p:spPr>
      </p:pic>
    </p:spTree>
    <p:extLst>
      <p:ext uri="{BB962C8B-B14F-4D97-AF65-F5344CB8AC3E}">
        <p14:creationId xmlns:p14="http://schemas.microsoft.com/office/powerpoint/2010/main" val="393619805"/>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4498CBE-9EFA-469A-98AD-A9126504AE3B}"/>
              </a:ext>
            </a:extLst>
          </p:cNvPr>
          <p:cNvSpPr/>
          <p:nvPr/>
        </p:nvSpPr>
        <p:spPr>
          <a:xfrm>
            <a:off x="71120" y="87463"/>
            <a:ext cx="7115865" cy="897835"/>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800" dirty="0">
                <a:solidFill>
                  <a:srgbClr val="0070C0"/>
                </a:solidFill>
              </a:rPr>
              <a:t>CHILD/CHILDREN WITH COVID-19 SYMPTOMS WHILST AT THE GROUP</a:t>
            </a:r>
            <a:endParaRPr kumimoji="0" lang="en-US" sz="2800" i="0" u="sng" strike="noStrike" cap="none" spc="0" normalizeH="0" baseline="0" noProof="0" dirty="0">
              <a:ln>
                <a:noFill/>
              </a:ln>
              <a:effectLst/>
              <a:uLnTx/>
              <a:uFillTx/>
              <a:latin typeface="+mj-lt"/>
              <a:ea typeface="+mj-ea"/>
              <a:cs typeface="+mj-cs"/>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21844" y="1072759"/>
            <a:ext cx="7711674" cy="4750922"/>
          </a:xfrm>
        </p:spPr>
        <p:txBody>
          <a:bodyPr vert="horz" lIns="91440" tIns="45720" rIns="91440" bIns="45720" rtlCol="0" anchor="t">
            <a:noAutofit/>
          </a:bodyPr>
          <a:lstStyle/>
          <a:p>
            <a:pPr marL="0" lvl="1" indent="0">
              <a:spcBef>
                <a:spcPts val="1000"/>
              </a:spcBef>
              <a:buNone/>
            </a:pPr>
            <a:r>
              <a:rPr lang="en-GB" b="1" dirty="0">
                <a:solidFill>
                  <a:schemeClr val="bg1"/>
                </a:solidFill>
              </a:rPr>
              <a:t>Use of PPE:</a:t>
            </a:r>
          </a:p>
          <a:p>
            <a:pPr marL="0" lvl="1" indent="0">
              <a:spcBef>
                <a:spcPts val="1000"/>
              </a:spcBef>
              <a:buNone/>
            </a:pPr>
            <a:endParaRPr lang="en-GB" sz="2200" b="1" dirty="0">
              <a:solidFill>
                <a:schemeClr val="bg1"/>
              </a:solidFill>
            </a:endParaRPr>
          </a:p>
          <a:p>
            <a:pPr marL="0" lvl="1" indent="0">
              <a:spcBef>
                <a:spcPts val="1000"/>
              </a:spcBef>
              <a:buNone/>
            </a:pPr>
            <a:endParaRPr lang="en-GB" sz="2200" b="1" dirty="0">
              <a:solidFill>
                <a:schemeClr val="bg1"/>
              </a:solidFill>
            </a:endParaRPr>
          </a:p>
        </p:txBody>
      </p:sp>
      <p:sp>
        <p:nvSpPr>
          <p:cNvPr id="135" name="Freeform: Shape 134">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 name="Freeform: Shape 136">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 name="Freeform: Shape 140">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B3E2A993-3120-4328-B489-D4DADA84A7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pic>
        <p:nvPicPr>
          <p:cNvPr id="11" name="Picture 10" descr="Table&#10;&#10;Description automatically generated">
            <a:extLst>
              <a:ext uri="{FF2B5EF4-FFF2-40B4-BE49-F238E27FC236}">
                <a16:creationId xmlns:a16="http://schemas.microsoft.com/office/drawing/2014/main" id="{C305DEBE-5CCD-44C6-87FE-3148D24F997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20" y="1589650"/>
            <a:ext cx="7411446" cy="2606512"/>
          </a:xfrm>
          <a:prstGeom prst="rect">
            <a:avLst/>
          </a:prstGeom>
        </p:spPr>
      </p:pic>
      <p:sp>
        <p:nvSpPr>
          <p:cNvPr id="2" name="Rectangle 1">
            <a:extLst>
              <a:ext uri="{FF2B5EF4-FFF2-40B4-BE49-F238E27FC236}">
                <a16:creationId xmlns:a16="http://schemas.microsoft.com/office/drawing/2014/main" id="{7C375009-7DBC-4451-AAAD-2CB02D6A79B5}"/>
              </a:ext>
            </a:extLst>
          </p:cNvPr>
          <p:cNvSpPr/>
          <p:nvPr/>
        </p:nvSpPr>
        <p:spPr>
          <a:xfrm>
            <a:off x="71120" y="4584912"/>
            <a:ext cx="7411446" cy="1569660"/>
          </a:xfrm>
          <a:prstGeom prst="rect">
            <a:avLst/>
          </a:prstGeom>
        </p:spPr>
        <p:txBody>
          <a:bodyPr wrap="square">
            <a:spAutoFit/>
          </a:bodyPr>
          <a:lstStyle/>
          <a:p>
            <a:r>
              <a:rPr lang="en-GB" sz="2400" dirty="0">
                <a:solidFill>
                  <a:schemeClr val="bg1"/>
                </a:solidFill>
              </a:rPr>
              <a:t>The minimum PPE to be worn for cleaning an area after a person with symptoms of COVID-19, or confirmed COVID-19, has left the setting, is </a:t>
            </a:r>
            <a:r>
              <a:rPr lang="en-GB" sz="2400" b="1" dirty="0">
                <a:solidFill>
                  <a:schemeClr val="bg1"/>
                </a:solidFill>
              </a:rPr>
              <a:t>disposable gloves </a:t>
            </a:r>
            <a:r>
              <a:rPr lang="en-GB" sz="2400" dirty="0">
                <a:solidFill>
                  <a:schemeClr val="bg1"/>
                </a:solidFill>
              </a:rPr>
              <a:t>and an </a:t>
            </a:r>
            <a:r>
              <a:rPr lang="en-GB" sz="2400" b="1" dirty="0">
                <a:solidFill>
                  <a:schemeClr val="bg1"/>
                </a:solidFill>
              </a:rPr>
              <a:t>apron (</a:t>
            </a:r>
            <a:r>
              <a:rPr lang="en-GB" sz="2400" dirty="0">
                <a:solidFill>
                  <a:schemeClr val="bg1"/>
                </a:solidFill>
              </a:rPr>
              <a:t>and</a:t>
            </a:r>
            <a:r>
              <a:rPr lang="en-GB" sz="2400" b="1" dirty="0">
                <a:solidFill>
                  <a:schemeClr val="bg1"/>
                </a:solidFill>
              </a:rPr>
              <a:t> face covering)</a:t>
            </a:r>
            <a:r>
              <a:rPr lang="en-GB" sz="2400" dirty="0">
                <a:solidFill>
                  <a:schemeClr val="bg1"/>
                </a:solidFill>
              </a:rPr>
              <a:t>. </a:t>
            </a:r>
          </a:p>
        </p:txBody>
      </p:sp>
    </p:spTree>
    <p:extLst>
      <p:ext uri="{BB962C8B-B14F-4D97-AF65-F5344CB8AC3E}">
        <p14:creationId xmlns:p14="http://schemas.microsoft.com/office/powerpoint/2010/main" val="69843490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90044" y="153821"/>
            <a:ext cx="7291454" cy="653143"/>
          </a:xfrm>
        </p:spPr>
        <p:txBody>
          <a:bodyPr vert="horz" lIns="91440" tIns="45720" rIns="91440" bIns="45720" rtlCol="0" anchor="ctr">
            <a:normAutofit fontScale="90000"/>
          </a:bodyPr>
          <a:lstStyle/>
          <a:p>
            <a:pPr marL="0" marR="0" lvl="0" indent="0" fontAlgn="auto">
              <a:spcAft>
                <a:spcPts val="0"/>
              </a:spcAft>
              <a:buClrTx/>
              <a:buSzTx/>
              <a:tabLst/>
              <a:defRPr/>
            </a:pPr>
            <a:r>
              <a:rPr lang="en-US" sz="3100" b="1" dirty="0">
                <a:solidFill>
                  <a:srgbClr val="0070C0"/>
                </a:solidFill>
              </a:rPr>
              <a:t>CHILD/CHILDREN WITH COVID-19 SYMPTOMS WHILST AT THE GROUP</a:t>
            </a:r>
            <a:endParaRPr kumimoji="0" lang="en-US" sz="3100" b="1" i="0" strike="noStrike" cap="none" spc="0" normalizeH="0" baseline="0" noProof="0" dirty="0">
              <a:ln>
                <a:noFill/>
              </a:ln>
              <a:solidFill>
                <a:srgbClr val="0070C0"/>
              </a:solidFill>
              <a:effectLst/>
              <a:uLnTx/>
              <a:uFillTx/>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97363" y="1149048"/>
            <a:ext cx="7520662" cy="3095303"/>
          </a:xfrm>
        </p:spPr>
        <p:txBody>
          <a:bodyPr vert="horz" lIns="91440" tIns="45720" rIns="91440" bIns="45720" rtlCol="0" anchor="t">
            <a:noAutofit/>
          </a:bodyPr>
          <a:lstStyle/>
          <a:p>
            <a:pPr marL="0" indent="0">
              <a:buNone/>
            </a:pPr>
            <a:r>
              <a:rPr lang="en-GB" sz="2200" b="1" dirty="0">
                <a:solidFill>
                  <a:schemeClr val="bg1"/>
                </a:solidFill>
              </a:rPr>
              <a:t>When a child is awaiting collection:</a:t>
            </a:r>
          </a:p>
          <a:p>
            <a:pPr lvl="1"/>
            <a:r>
              <a:rPr lang="en-GB" sz="2200" dirty="0">
                <a:solidFill>
                  <a:schemeClr val="bg1"/>
                </a:solidFill>
              </a:rPr>
              <a:t>outdoors is the best place to wait.</a:t>
            </a:r>
          </a:p>
          <a:p>
            <a:pPr lvl="1"/>
            <a:r>
              <a:rPr lang="en-GB" sz="2200" dirty="0">
                <a:solidFill>
                  <a:schemeClr val="bg1"/>
                </a:solidFill>
              </a:rPr>
              <a:t>if unable to go outdoors; move them to a well ventilated isolated area behind a closed door (depending on the age of the child &amp; make arrangements for appropriate adult supervision). </a:t>
            </a:r>
          </a:p>
          <a:p>
            <a:pPr lvl="1"/>
            <a:r>
              <a:rPr lang="en-GB" sz="2200" dirty="0">
                <a:solidFill>
                  <a:schemeClr val="bg1"/>
                </a:solidFill>
              </a:rPr>
              <a:t>if unable to isolate indoors; move the individual to an area at least 2 metres away from other people. </a:t>
            </a:r>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EC3502C3-D3C8-41DD-8252-64D46896BA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
        <p:nvSpPr>
          <p:cNvPr id="2" name="Rectangle 1">
            <a:extLst>
              <a:ext uri="{FF2B5EF4-FFF2-40B4-BE49-F238E27FC236}">
                <a16:creationId xmlns:a16="http://schemas.microsoft.com/office/drawing/2014/main" id="{29E6AD78-1CC8-41E4-AE11-08506C16A7DF}"/>
              </a:ext>
            </a:extLst>
          </p:cNvPr>
          <p:cNvSpPr/>
          <p:nvPr/>
        </p:nvSpPr>
        <p:spPr>
          <a:xfrm>
            <a:off x="213360" y="4244351"/>
            <a:ext cx="8194107" cy="2451440"/>
          </a:xfrm>
          <a:prstGeom prst="rect">
            <a:avLst/>
          </a:prstGeom>
        </p:spPr>
        <p:txBody>
          <a:bodyPr wrap="square">
            <a:spAutoFit/>
          </a:bodyPr>
          <a:lstStyle/>
          <a:p>
            <a:pPr marL="0" lvl="1" indent="0">
              <a:spcBef>
                <a:spcPts val="1000"/>
              </a:spcBef>
              <a:buNone/>
            </a:pPr>
            <a:r>
              <a:rPr lang="en-GB" sz="2200" b="1" dirty="0">
                <a:solidFill>
                  <a:schemeClr val="bg1"/>
                </a:solidFill>
              </a:rPr>
              <a:t>Staff helping children with symptoms:</a:t>
            </a:r>
          </a:p>
          <a:p>
            <a:pPr marL="685800" lvl="1" indent="-228600">
              <a:lnSpc>
                <a:spcPct val="90000"/>
              </a:lnSpc>
              <a:spcBef>
                <a:spcPts val="500"/>
              </a:spcBef>
              <a:buFont typeface="Arial" panose="020B0604020202020204" pitchFamily="34" charset="0"/>
              <a:buChar char="•"/>
            </a:pPr>
            <a:r>
              <a:rPr lang="en-GB" sz="2200" dirty="0">
                <a:solidFill>
                  <a:schemeClr val="bg1"/>
                </a:solidFill>
              </a:rPr>
              <a:t>do not need to go home unless they develop symptoms themselves or the child tests positive. </a:t>
            </a:r>
          </a:p>
          <a:p>
            <a:pPr marL="685800" lvl="1" indent="-228600">
              <a:lnSpc>
                <a:spcPct val="90000"/>
              </a:lnSpc>
              <a:spcBef>
                <a:spcPts val="500"/>
              </a:spcBef>
              <a:buFont typeface="Arial" panose="020B0604020202020204" pitchFamily="34" charset="0"/>
              <a:buChar char="•"/>
            </a:pPr>
            <a:r>
              <a:rPr lang="en-GB" sz="2200" dirty="0">
                <a:solidFill>
                  <a:schemeClr val="bg1"/>
                </a:solidFill>
              </a:rPr>
              <a:t>must wash their hands thoroughly for 20 seconds after contact and after all PPE has been removed.</a:t>
            </a:r>
          </a:p>
          <a:p>
            <a:pPr marL="685800" lvl="1" indent="-228600">
              <a:lnSpc>
                <a:spcPct val="90000"/>
              </a:lnSpc>
              <a:spcBef>
                <a:spcPts val="500"/>
              </a:spcBef>
              <a:buFont typeface="Arial" panose="020B0604020202020204" pitchFamily="34" charset="0"/>
              <a:buChar char="•"/>
            </a:pPr>
            <a:r>
              <a:rPr lang="en-GB" sz="2200" dirty="0">
                <a:solidFill>
                  <a:schemeClr val="bg1"/>
                </a:solidFill>
              </a:rPr>
              <a:t>should clean the affected area of the setting with normal household disinfectant after someone with symptoms has left.</a:t>
            </a:r>
          </a:p>
        </p:txBody>
      </p:sp>
    </p:spTree>
    <p:extLst>
      <p:ext uri="{BB962C8B-B14F-4D97-AF65-F5344CB8AC3E}">
        <p14:creationId xmlns:p14="http://schemas.microsoft.com/office/powerpoint/2010/main" val="2392713842"/>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4498CBE-9EFA-469A-98AD-A9126504AE3B}"/>
              </a:ext>
            </a:extLst>
          </p:cNvPr>
          <p:cNvSpPr/>
          <p:nvPr/>
        </p:nvSpPr>
        <p:spPr>
          <a:xfrm>
            <a:off x="71121" y="1"/>
            <a:ext cx="7115865" cy="83312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800" dirty="0">
                <a:solidFill>
                  <a:srgbClr val="0070C0"/>
                </a:solidFill>
              </a:rPr>
              <a:t>STAFF WITH COVID-19 SYMPTOMS</a:t>
            </a:r>
            <a:endParaRPr kumimoji="0" lang="en-US" sz="2800" i="0" strike="noStrike" cap="none" spc="0" normalizeH="0" baseline="0" noProof="0" dirty="0">
              <a:ln>
                <a:noFill/>
              </a:ln>
              <a:effectLst/>
              <a:uLnTx/>
              <a:uFillTx/>
              <a:latin typeface="+mj-lt"/>
              <a:ea typeface="+mj-ea"/>
              <a:cs typeface="+mj-cs"/>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90096" y="659330"/>
            <a:ext cx="7853160" cy="6077891"/>
          </a:xfrm>
        </p:spPr>
        <p:txBody>
          <a:bodyPr vert="horz" lIns="91440" tIns="45720" rIns="91440" bIns="45720" rtlCol="0" anchor="t">
            <a:noAutofit/>
          </a:bodyPr>
          <a:lstStyle/>
          <a:p>
            <a:pPr marL="0" indent="0">
              <a:buNone/>
            </a:pPr>
            <a:r>
              <a:rPr lang="en-GB" sz="2000" b="1" dirty="0">
                <a:solidFill>
                  <a:schemeClr val="bg1"/>
                </a:solidFill>
              </a:rPr>
              <a:t>Immediate steps if a member of staff is displaying symptoms, or is a confirmed case, of COVID-19</a:t>
            </a:r>
          </a:p>
          <a:p>
            <a:pPr marL="0" indent="0">
              <a:buNone/>
            </a:pPr>
            <a:r>
              <a:rPr lang="en-GB" sz="2000" b="1" dirty="0">
                <a:solidFill>
                  <a:schemeClr val="bg1"/>
                </a:solidFill>
              </a:rPr>
              <a:t>Within the setting:</a:t>
            </a:r>
          </a:p>
          <a:p>
            <a:pPr marL="457200" lvl="0" indent="-457200">
              <a:buFont typeface="+mj-lt"/>
              <a:buAutoNum type="arabicPeriod"/>
            </a:pPr>
            <a:r>
              <a:rPr lang="en-GB" sz="2000" dirty="0">
                <a:solidFill>
                  <a:schemeClr val="bg1"/>
                </a:solidFill>
              </a:rPr>
              <a:t>If symptoms develop whilst at work, you must send the member of staff home to self-isolate and advise them to get a test as soon as possible. Ask them to notify you of their test result once known</a:t>
            </a:r>
          </a:p>
          <a:p>
            <a:pPr marL="457200" lvl="0" indent="-457200">
              <a:buFont typeface="+mj-lt"/>
              <a:buAutoNum type="arabicPeriod"/>
            </a:pPr>
            <a:r>
              <a:rPr lang="en-GB" sz="2000" dirty="0">
                <a:solidFill>
                  <a:schemeClr val="bg1"/>
                </a:solidFill>
              </a:rPr>
              <a:t>If any of the individual’s household members also attend the setting they will also need to be sent home at the same time</a:t>
            </a:r>
          </a:p>
          <a:p>
            <a:pPr marL="457200" lvl="0" indent="-457200">
              <a:buFont typeface="+mj-lt"/>
              <a:buAutoNum type="arabicPeriod"/>
            </a:pPr>
            <a:r>
              <a:rPr lang="en-GB" sz="2000" dirty="0">
                <a:solidFill>
                  <a:schemeClr val="bg1"/>
                </a:solidFill>
              </a:rPr>
              <a:t>Once the staff member has left the premises, thoroughly clean and disinfect all surfaces and contact points they came into contact with</a:t>
            </a:r>
          </a:p>
          <a:p>
            <a:pPr marL="457200" lvl="0" indent="-457200">
              <a:buFont typeface="+mj-lt"/>
              <a:buAutoNum type="arabicPeriod"/>
            </a:pPr>
            <a:r>
              <a:rPr lang="en-GB" sz="2000" dirty="0">
                <a:solidFill>
                  <a:schemeClr val="bg1"/>
                </a:solidFill>
              </a:rPr>
              <a:t>Report confirmed case(s) using the Easter in Dorset Action Card</a:t>
            </a:r>
          </a:p>
          <a:p>
            <a:pPr marL="0" indent="0">
              <a:buNone/>
            </a:pPr>
            <a:r>
              <a:rPr lang="en-GB" sz="2000" b="1" dirty="0">
                <a:solidFill>
                  <a:schemeClr val="bg1"/>
                </a:solidFill>
              </a:rPr>
              <a:t>At home: </a:t>
            </a:r>
          </a:p>
          <a:p>
            <a:pPr marL="457200" lvl="0" indent="-457200">
              <a:buFont typeface="+mj-lt"/>
              <a:buAutoNum type="arabicPeriod"/>
            </a:pPr>
            <a:r>
              <a:rPr lang="en-GB" sz="2000" dirty="0">
                <a:solidFill>
                  <a:schemeClr val="bg1"/>
                </a:solidFill>
              </a:rPr>
              <a:t>If symptoms develop at home, they should not attend the group and should notify a member of the group staff immediately </a:t>
            </a:r>
          </a:p>
          <a:p>
            <a:pPr marL="457200" lvl="0" indent="-457200">
              <a:buFont typeface="+mj-lt"/>
              <a:buAutoNum type="arabicPeriod"/>
            </a:pPr>
            <a:r>
              <a:rPr lang="en-GB" sz="2000" dirty="0">
                <a:solidFill>
                  <a:schemeClr val="bg1"/>
                </a:solidFill>
              </a:rPr>
              <a:t>Advise them to get a test and notify a member of the group staff of their result as soon as possible </a:t>
            </a:r>
          </a:p>
          <a:p>
            <a:pPr marL="457200" indent="-457200">
              <a:buFont typeface="+mj-lt"/>
              <a:buAutoNum type="arabicPeriod"/>
            </a:pPr>
            <a:r>
              <a:rPr lang="en-GB" sz="2000" dirty="0">
                <a:solidFill>
                  <a:schemeClr val="bg1"/>
                </a:solidFill>
              </a:rPr>
              <a:t>Report confirmed case(s) using the Easter in Dorset Action Card - only if the case had close contacts within the setting</a:t>
            </a:r>
          </a:p>
          <a:p>
            <a:pPr marL="457200" lvl="0" indent="-457200">
              <a:buFont typeface="+mj-lt"/>
              <a:buAutoNum type="arabicPeriod"/>
            </a:pPr>
            <a:endParaRPr lang="en-GB" sz="2000" dirty="0">
              <a:solidFill>
                <a:schemeClr val="bg1"/>
              </a:solidFill>
            </a:endParaRPr>
          </a:p>
        </p:txBody>
      </p:sp>
      <p:sp>
        <p:nvSpPr>
          <p:cNvPr id="135" name="Freeform: Shape 134">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 name="Freeform: Shape 136">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9" name="Freeform: Shape 138">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 name="Freeform: Shape 140">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B3E2A993-3120-4328-B489-D4DADA84A7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Tree>
    <p:extLst>
      <p:ext uri="{BB962C8B-B14F-4D97-AF65-F5344CB8AC3E}">
        <p14:creationId xmlns:p14="http://schemas.microsoft.com/office/powerpoint/2010/main" val="71247990"/>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41178" y="-15498"/>
            <a:ext cx="7520661" cy="653143"/>
          </a:xfrm>
        </p:spPr>
        <p:txBody>
          <a:bodyPr vert="horz" lIns="91440" tIns="45720" rIns="91440" bIns="45720" rtlCol="0" anchor="ctr">
            <a:normAutofit/>
          </a:bodyPr>
          <a:lstStyle/>
          <a:p>
            <a:pPr marL="0" marR="0" lvl="0" indent="0" fontAlgn="auto">
              <a:spcAft>
                <a:spcPts val="0"/>
              </a:spcAft>
              <a:buClrTx/>
              <a:buSzTx/>
              <a:tabLst/>
              <a:defRPr/>
            </a:pPr>
            <a:r>
              <a:rPr lang="en-US" sz="3100" b="1" dirty="0">
                <a:solidFill>
                  <a:srgbClr val="0070C0"/>
                </a:solidFill>
              </a:rPr>
              <a:t>IDENTIFYING CLOSE CONTACTS</a:t>
            </a:r>
            <a:endParaRPr kumimoji="0" lang="en-US" sz="3100" b="1" i="0" strike="noStrike" cap="none" spc="0" normalizeH="0" baseline="0" noProof="0" dirty="0">
              <a:ln>
                <a:noFill/>
              </a:ln>
              <a:solidFill>
                <a:srgbClr val="0070C0"/>
              </a:solidFill>
              <a:effectLst/>
              <a:uLnTx/>
              <a:uFillTx/>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0" y="707100"/>
            <a:ext cx="7603019" cy="6421901"/>
          </a:xfrm>
        </p:spPr>
        <p:txBody>
          <a:bodyPr vert="horz" lIns="91440" tIns="45720" rIns="91440" bIns="45720" rtlCol="0" anchor="t">
            <a:noAutofit/>
          </a:bodyPr>
          <a:lstStyle/>
          <a:p>
            <a:pPr marL="0" indent="0">
              <a:buNone/>
            </a:pPr>
            <a:r>
              <a:rPr lang="en-GB" sz="2200" dirty="0">
                <a:solidFill>
                  <a:schemeClr val="bg1"/>
                </a:solidFill>
              </a:rPr>
              <a:t>A ‘contact’ is a person who has been close to someone who has tested positive for COVID-19 anytime from 2 days before the person was symptomatic up to 10 days from onset of symptoms. For example, a contact in the group can be:</a:t>
            </a:r>
          </a:p>
          <a:p>
            <a:pPr marL="525463" lvl="0" indent="-342900">
              <a:buFont typeface="Wingdings" panose="05000000000000000000" pitchFamily="2" charset="2"/>
              <a:buChar char="Ø"/>
            </a:pPr>
            <a:r>
              <a:rPr lang="en-GB" sz="2200" dirty="0">
                <a:solidFill>
                  <a:schemeClr val="bg1"/>
                </a:solidFill>
              </a:rPr>
              <a:t>a person who has had face-to-face contact (within 1 metre), with someone who has tested positive for COVID-19, including: being coughed on; having a face-to-face conversation within 1 metre; having physical contact, or contact within 1 metre for one minute or longer without face-to-face contact</a:t>
            </a:r>
          </a:p>
          <a:p>
            <a:pPr marL="525463" lvl="0" indent="-342900">
              <a:buFont typeface="Wingdings" panose="05000000000000000000" pitchFamily="2" charset="2"/>
              <a:buChar char="Ø"/>
            </a:pPr>
            <a:r>
              <a:rPr lang="en-GB" sz="2200" dirty="0">
                <a:solidFill>
                  <a:schemeClr val="bg1"/>
                </a:solidFill>
              </a:rPr>
              <a:t>a person who has been within 2 metres of someone who has tested positive for more than 15 minutes</a:t>
            </a:r>
          </a:p>
          <a:p>
            <a:pPr marL="525463" lvl="0" indent="-342900">
              <a:buFont typeface="Wingdings" panose="05000000000000000000" pitchFamily="2" charset="2"/>
              <a:buChar char="Ø"/>
            </a:pPr>
            <a:r>
              <a:rPr lang="en-GB" sz="2200" dirty="0">
                <a:solidFill>
                  <a:schemeClr val="bg1"/>
                </a:solidFill>
              </a:rPr>
              <a:t>a person who has travelled in a small vehicle with someone who has tested positive or in a large vehicle or plane near someone who has tested positive </a:t>
            </a:r>
          </a:p>
          <a:p>
            <a:pPr marL="0" indent="0">
              <a:buNone/>
            </a:pPr>
            <a:endParaRPr lang="en-GB" sz="2200" dirty="0">
              <a:solidFill>
                <a:schemeClr val="bg1"/>
              </a:solidFill>
            </a:endParaRPr>
          </a:p>
          <a:p>
            <a:pPr marL="0" indent="0">
              <a:buNone/>
            </a:pPr>
            <a:r>
              <a:rPr lang="en-GB" sz="2200" dirty="0">
                <a:solidFill>
                  <a:schemeClr val="bg1"/>
                </a:solidFill>
              </a:rPr>
              <a:t>Remember, contact might occur when travelling or on breaks!</a:t>
            </a:r>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2C53D59A-BBFF-4DD3-B8FF-9537FEAA08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Tree>
    <p:extLst>
      <p:ext uri="{BB962C8B-B14F-4D97-AF65-F5344CB8AC3E}">
        <p14:creationId xmlns:p14="http://schemas.microsoft.com/office/powerpoint/2010/main" val="1869068361"/>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41178" y="-15498"/>
            <a:ext cx="7520661" cy="653143"/>
          </a:xfrm>
          <a:solidFill>
            <a:schemeClr val="accent1">
              <a:lumMod val="20000"/>
              <a:lumOff val="80000"/>
            </a:schemeClr>
          </a:solidFill>
        </p:spPr>
        <p:txBody>
          <a:bodyPr vert="horz" lIns="91440" tIns="45720" rIns="91440" bIns="45720" rtlCol="0" anchor="ctr">
            <a:normAutofit/>
          </a:bodyPr>
          <a:lstStyle/>
          <a:p>
            <a:pPr marL="0" marR="0" lvl="0" indent="0" fontAlgn="auto">
              <a:spcAft>
                <a:spcPts val="0"/>
              </a:spcAft>
              <a:buClrTx/>
              <a:buSzTx/>
              <a:tabLst/>
              <a:defRPr/>
            </a:pPr>
            <a:r>
              <a:rPr lang="en-US" sz="3100" b="1" dirty="0">
                <a:solidFill>
                  <a:srgbClr val="0070C0"/>
                </a:solidFill>
              </a:rPr>
              <a:t>HOW TO WORK OUT SELF-ISOLATION DATES	</a:t>
            </a:r>
            <a:endParaRPr kumimoji="0" lang="en-US" sz="3100" b="1" i="0" strike="noStrike" cap="none" spc="0" normalizeH="0" baseline="0" noProof="0" dirty="0">
              <a:ln>
                <a:noFill/>
              </a:ln>
              <a:solidFill>
                <a:srgbClr val="0070C0"/>
              </a:solidFill>
              <a:effectLst/>
              <a:uLnTx/>
              <a:uFillTx/>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0" y="564860"/>
            <a:ext cx="7603019" cy="6421901"/>
          </a:xfrm>
        </p:spPr>
        <p:txBody>
          <a:bodyPr vert="horz" lIns="91440" tIns="45720" rIns="91440" bIns="45720" rtlCol="0" anchor="t">
            <a:noAutofit/>
          </a:bodyPr>
          <a:lstStyle/>
          <a:p>
            <a:r>
              <a:rPr lang="en-US" sz="2200" dirty="0">
                <a:solidFill>
                  <a:schemeClr val="bg1"/>
                </a:solidFill>
              </a:rPr>
              <a:t>The time when people who have tested positive for COVID-19 are infectious to others is from 2 days before their onset of symptoms to 10 days afterwards (or from 2 days prior to the date of their test to 10 days afterwards if they have had no symptoms). Only people who came into contact with them during this time need to be advised to self-isolate.</a:t>
            </a:r>
            <a:endParaRPr lang="en-GB" sz="2200" dirty="0">
              <a:solidFill>
                <a:schemeClr val="bg1"/>
              </a:solidFill>
            </a:endParaRPr>
          </a:p>
          <a:p>
            <a:r>
              <a:rPr lang="en-GB" sz="2200" dirty="0">
                <a:solidFill>
                  <a:schemeClr val="bg1"/>
                </a:solidFill>
              </a:rPr>
              <a:t>The start date of self-isolation, also known as “day zero”, is the last date of contact, followed by 10 full days, for example:</a:t>
            </a:r>
          </a:p>
          <a:p>
            <a:pPr marL="0" indent="0">
              <a:buNone/>
            </a:pPr>
            <a:r>
              <a:rPr lang="en-GB" sz="2200" dirty="0">
                <a:solidFill>
                  <a:schemeClr val="bg1"/>
                </a:solidFill>
              </a:rPr>
              <a:t>	Last contact (day zero) – Monday 1</a:t>
            </a:r>
            <a:r>
              <a:rPr lang="en-GB" sz="2200" baseline="30000" dirty="0">
                <a:solidFill>
                  <a:schemeClr val="bg1"/>
                </a:solidFill>
              </a:rPr>
              <a:t>st</a:t>
            </a:r>
            <a:r>
              <a:rPr lang="en-GB" sz="2200" dirty="0">
                <a:solidFill>
                  <a:schemeClr val="bg1"/>
                </a:solidFill>
              </a:rPr>
              <a:t> February</a:t>
            </a:r>
          </a:p>
          <a:p>
            <a:pPr marL="0" indent="0">
              <a:buNone/>
            </a:pPr>
            <a:r>
              <a:rPr lang="en-GB" sz="2200" dirty="0">
                <a:solidFill>
                  <a:schemeClr val="bg1"/>
                </a:solidFill>
              </a:rPr>
              <a:t>	Last full day of self-isolation - Thursday 11</a:t>
            </a:r>
            <a:r>
              <a:rPr lang="en-GB" sz="2200" baseline="30000" dirty="0">
                <a:solidFill>
                  <a:schemeClr val="bg1"/>
                </a:solidFill>
              </a:rPr>
              <a:t>th </a:t>
            </a:r>
            <a:r>
              <a:rPr lang="en-GB" sz="2200" dirty="0">
                <a:solidFill>
                  <a:schemeClr val="bg1"/>
                </a:solidFill>
              </a:rPr>
              <a:t>February</a:t>
            </a:r>
          </a:p>
          <a:p>
            <a:pPr marL="0" indent="0">
              <a:buNone/>
            </a:pPr>
            <a:r>
              <a:rPr lang="en-GB" sz="2200" dirty="0">
                <a:solidFill>
                  <a:schemeClr val="bg1"/>
                </a:solidFill>
              </a:rPr>
              <a:t>	First day to return to group – Friday 12</a:t>
            </a:r>
            <a:r>
              <a:rPr lang="en-GB" sz="2200" baseline="30000" dirty="0">
                <a:solidFill>
                  <a:schemeClr val="bg1"/>
                </a:solidFill>
              </a:rPr>
              <a:t>th</a:t>
            </a:r>
            <a:r>
              <a:rPr lang="en-GB" sz="2200" dirty="0">
                <a:solidFill>
                  <a:schemeClr val="bg1"/>
                </a:solidFill>
              </a:rPr>
              <a:t> February</a:t>
            </a:r>
          </a:p>
          <a:p>
            <a:r>
              <a:rPr lang="en-GB" sz="2200" dirty="0">
                <a:solidFill>
                  <a:schemeClr val="bg1"/>
                </a:solidFill>
              </a:rPr>
              <a:t>If someone is self-isolating because of a positive test result but did not have any symptoms and go on to develop COVID-19 symptoms within their isolation period, start a new 10-day isolation period by counting 10 full days from the day following symptom onset. </a:t>
            </a:r>
          </a:p>
          <a:p>
            <a:r>
              <a:rPr lang="en-GB" sz="2200" dirty="0">
                <a:solidFill>
                  <a:schemeClr val="bg1"/>
                </a:solidFill>
              </a:rPr>
              <a:t>NOTE: This will not affect the isolation period or start date for contacts from the group.</a:t>
            </a:r>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2C53D59A-BBFF-4DD3-B8FF-9537FEAA08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Tree>
    <p:extLst>
      <p:ext uri="{BB962C8B-B14F-4D97-AF65-F5344CB8AC3E}">
        <p14:creationId xmlns:p14="http://schemas.microsoft.com/office/powerpoint/2010/main" val="877780989"/>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41178" y="-15498"/>
            <a:ext cx="7520661" cy="653143"/>
          </a:xfrm>
        </p:spPr>
        <p:txBody>
          <a:bodyPr vert="horz" lIns="91440" tIns="45720" rIns="91440" bIns="45720" rtlCol="0" anchor="ctr">
            <a:normAutofit/>
          </a:bodyPr>
          <a:lstStyle/>
          <a:p>
            <a:pPr marL="0" marR="0" lvl="0" indent="0" fontAlgn="auto">
              <a:spcAft>
                <a:spcPts val="0"/>
              </a:spcAft>
              <a:buClrTx/>
              <a:buSzTx/>
              <a:tabLst/>
              <a:defRPr/>
            </a:pPr>
            <a:r>
              <a:rPr lang="en-US" sz="3100" b="1" dirty="0">
                <a:solidFill>
                  <a:srgbClr val="0070C0"/>
                </a:solidFill>
              </a:rPr>
              <a:t>COVID-19 TESTING</a:t>
            </a:r>
            <a:endParaRPr kumimoji="0" lang="en-US" sz="3100" b="1" i="0" strike="noStrike" cap="none" spc="0" normalizeH="0" baseline="0" noProof="0" dirty="0">
              <a:ln>
                <a:noFill/>
              </a:ln>
              <a:solidFill>
                <a:srgbClr val="0070C0"/>
              </a:solidFill>
              <a:effectLst/>
              <a:uLnTx/>
              <a:uFillTx/>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0" y="707100"/>
            <a:ext cx="7603019" cy="6421901"/>
          </a:xfrm>
        </p:spPr>
        <p:txBody>
          <a:bodyPr vert="horz" lIns="91440" tIns="45720" rIns="91440" bIns="45720" rtlCol="0" anchor="t">
            <a:noAutofit/>
          </a:bodyPr>
          <a:lstStyle/>
          <a:p>
            <a:r>
              <a:rPr lang="en-GB" sz="2400" b="1" dirty="0">
                <a:solidFill>
                  <a:schemeClr val="bg1"/>
                </a:solidFill>
              </a:rPr>
              <a:t>Polymerase chain reaction “PCR” test - </a:t>
            </a:r>
            <a:r>
              <a:rPr lang="en-GB" sz="2400" dirty="0">
                <a:solidFill>
                  <a:schemeClr val="bg1"/>
                </a:solidFill>
              </a:rPr>
              <a:t>will confirm if an individual currently has the COVID-19 virus. It will not confirm whether they have had it and have now recovered. These are the tests accessed via NHS 119 or </a:t>
            </a:r>
            <a:r>
              <a:rPr lang="en-GB" sz="2400" dirty="0">
                <a:hlinkClick r:id="rId2"/>
              </a:rPr>
              <a:t>https://www.gov.uk/get-coronavirus-test</a:t>
            </a:r>
            <a:endParaRPr lang="en-GB" sz="2400" dirty="0">
              <a:solidFill>
                <a:schemeClr val="bg1"/>
              </a:solidFill>
            </a:endParaRPr>
          </a:p>
          <a:p>
            <a:pPr marL="0" indent="0">
              <a:buNone/>
            </a:pPr>
            <a:endParaRPr lang="en-GB" sz="2400" dirty="0">
              <a:solidFill>
                <a:schemeClr val="bg1"/>
              </a:solidFill>
            </a:endParaRPr>
          </a:p>
          <a:p>
            <a:r>
              <a:rPr lang="en-GB" sz="2400" b="1" dirty="0">
                <a:solidFill>
                  <a:schemeClr val="bg1"/>
                </a:solidFill>
              </a:rPr>
              <a:t>Lateral Flow Device “LFD” - </a:t>
            </a:r>
            <a:r>
              <a:rPr lang="en-GB" sz="2400" dirty="0">
                <a:solidFill>
                  <a:schemeClr val="bg1"/>
                </a:solidFill>
              </a:rPr>
              <a:t>testing is used to pick up those who have COVID-19 but don't have symptoms. These tests are trying to find people who may have no symptoms but are infectious. This will help make sure individuals and their contacts isolate as soon as possible and reduce the spread of the infection. The LFD detects a COVID-19 antigen, that is produced when a person is infected with COVID-19. They show results visually, in the same way as many pregnancy tests.</a:t>
            </a:r>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2C53D59A-BBFF-4DD3-B8FF-9537FEAA08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Tree>
    <p:extLst>
      <p:ext uri="{BB962C8B-B14F-4D97-AF65-F5344CB8AC3E}">
        <p14:creationId xmlns:p14="http://schemas.microsoft.com/office/powerpoint/2010/main" val="2487296866"/>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4498CBE-9EFA-469A-98AD-A9126504AE3B}"/>
              </a:ext>
            </a:extLst>
          </p:cNvPr>
          <p:cNvSpPr/>
          <p:nvPr/>
        </p:nvSpPr>
        <p:spPr>
          <a:xfrm>
            <a:off x="108488" y="77490"/>
            <a:ext cx="7228114" cy="461665"/>
          </a:xfrm>
          <a:prstGeom prst="rect">
            <a:avLst/>
          </a:prstGeom>
          <a:ln w="12700">
            <a:solidFill>
              <a:schemeClr val="bg1"/>
            </a:solidFill>
          </a:ln>
        </p:spPr>
        <p:txBody>
          <a:bodyPr wrap="square">
            <a:spAutoFit/>
          </a:bodyPr>
          <a:lstStyle/>
          <a:p>
            <a:r>
              <a:rPr lang="en-GB" sz="2400" b="1" dirty="0">
                <a:solidFill>
                  <a:schemeClr val="bg1"/>
                </a:solidFill>
              </a:rPr>
              <a:t>COVID-19 public health guidance – further information </a:t>
            </a:r>
          </a:p>
        </p:txBody>
      </p:sp>
      <p:sp>
        <p:nvSpPr>
          <p:cNvPr id="10" name="Rectangle 9">
            <a:extLst>
              <a:ext uri="{FF2B5EF4-FFF2-40B4-BE49-F238E27FC236}">
                <a16:creationId xmlns:a16="http://schemas.microsoft.com/office/drawing/2014/main" id="{067F5B31-6974-47AF-ADB5-BF2549CF7DAB}"/>
              </a:ext>
            </a:extLst>
          </p:cNvPr>
          <p:cNvSpPr/>
          <p:nvPr/>
        </p:nvSpPr>
        <p:spPr>
          <a:xfrm>
            <a:off x="0" y="672064"/>
            <a:ext cx="12191999" cy="6005170"/>
          </a:xfrm>
          <a:prstGeom prst="rect">
            <a:avLst/>
          </a:prstGeom>
        </p:spPr>
        <p:txBody>
          <a:bodyPr wrap="square">
            <a:spAutoFit/>
          </a:bodyPr>
          <a:lstStyle/>
          <a:p>
            <a:pPr>
              <a:lnSpc>
                <a:spcPct val="110000"/>
              </a:lnSpc>
              <a:tabLst>
                <a:tab pos="4035425" algn="l"/>
              </a:tabLst>
            </a:pPr>
            <a:r>
              <a:rPr lang="en-GB" sz="1400" b="1" dirty="0">
                <a:solidFill>
                  <a:schemeClr val="bg1"/>
                </a:solidFill>
              </a:rPr>
              <a:t>Protective measures for out-of-school settings during the coronavirus (COVID-19) outbreak:</a:t>
            </a:r>
          </a:p>
          <a:p>
            <a:pPr>
              <a:lnSpc>
                <a:spcPct val="110000"/>
              </a:lnSpc>
              <a:tabLst>
                <a:tab pos="4035425" algn="l"/>
              </a:tabLst>
            </a:pPr>
            <a:r>
              <a:rPr lang="en-GB" sz="1400" dirty="0">
                <a:solidFill>
                  <a:srgbClr val="0070C0"/>
                </a:solidFill>
                <a:hlinkClick r:id="rId2">
                  <a:extLst>
                    <a:ext uri="{A12FA001-AC4F-418D-AE19-62706E023703}">
                      <ahyp:hlinkClr xmlns:ahyp="http://schemas.microsoft.com/office/drawing/2018/hyperlinkcolor" val="tx"/>
                    </a:ext>
                  </a:extLst>
                </a:hlinkClick>
              </a:rPr>
              <a:t>https://www.gov.uk/government/publications/protective-measures-for-holiday-or-after-school-clubs-and-other-out-of-school-settings-for-children-during-the-coronavirus-covid-19-outbreak/protective-measures-for-out-of-school-settings-during-the-coronavirus-covid-19-outbreak#who-is-this-guidance-for</a:t>
            </a:r>
            <a:endParaRPr lang="en-GB" sz="1400" dirty="0">
              <a:solidFill>
                <a:srgbClr val="0070C0"/>
              </a:solidFill>
            </a:endParaRPr>
          </a:p>
          <a:p>
            <a:pPr>
              <a:lnSpc>
                <a:spcPct val="110000"/>
              </a:lnSpc>
              <a:tabLst>
                <a:tab pos="4035425" algn="l"/>
              </a:tabLst>
            </a:pPr>
            <a:endParaRPr lang="en-GB" sz="1400" b="1" dirty="0">
              <a:solidFill>
                <a:schemeClr val="bg1"/>
              </a:solidFill>
            </a:endParaRPr>
          </a:p>
          <a:p>
            <a:pPr>
              <a:lnSpc>
                <a:spcPct val="110000"/>
              </a:lnSpc>
              <a:tabLst>
                <a:tab pos="4035425" algn="l"/>
              </a:tabLst>
            </a:pPr>
            <a:r>
              <a:rPr lang="en-GB" sz="1400" b="1" u="sng" dirty="0">
                <a:solidFill>
                  <a:schemeClr val="bg1"/>
                </a:solidFill>
              </a:rPr>
              <a:t>See, Hear, Respond</a:t>
            </a:r>
            <a:r>
              <a:rPr lang="en-GB" sz="1400" b="1" dirty="0">
                <a:solidFill>
                  <a:schemeClr val="bg1"/>
                </a:solidFill>
              </a:rPr>
              <a:t> - service launched by Barnardo’s to help children &amp; young people who are experiencing harm &amp; increased adversity during lockdown:</a:t>
            </a:r>
          </a:p>
          <a:p>
            <a:pPr>
              <a:lnSpc>
                <a:spcPct val="110000"/>
              </a:lnSpc>
              <a:tabLst>
                <a:tab pos="4035425" algn="l"/>
              </a:tabLst>
            </a:pPr>
            <a:r>
              <a:rPr lang="en-GB" sz="1400" dirty="0">
                <a:solidFill>
                  <a:srgbClr val="0070C0"/>
                </a:solidFill>
                <a:hlinkClick r:id="rId3">
                  <a:extLst>
                    <a:ext uri="{A12FA001-AC4F-418D-AE19-62706E023703}">
                      <ahyp:hlinkClr xmlns:ahyp="http://schemas.microsoft.com/office/drawing/2018/hyperlinkcolor" val="tx"/>
                    </a:ext>
                  </a:extLst>
                </a:hlinkClick>
              </a:rPr>
              <a:t>https://www.barnardos.org.uk/see-hear-respond</a:t>
            </a:r>
            <a:r>
              <a:rPr lang="en-GB" sz="1400" dirty="0">
                <a:solidFill>
                  <a:srgbClr val="0070C0"/>
                </a:solidFill>
              </a:rPr>
              <a:t> </a:t>
            </a:r>
          </a:p>
          <a:p>
            <a:pPr>
              <a:lnSpc>
                <a:spcPct val="110000"/>
              </a:lnSpc>
              <a:tabLst>
                <a:tab pos="4035425" algn="l"/>
              </a:tabLst>
            </a:pPr>
            <a:endParaRPr lang="en-GB" sz="1400" b="1" dirty="0">
              <a:solidFill>
                <a:schemeClr val="bg1"/>
              </a:solidFill>
            </a:endParaRPr>
          </a:p>
          <a:p>
            <a:pPr>
              <a:lnSpc>
                <a:spcPct val="110000"/>
              </a:lnSpc>
              <a:tabLst>
                <a:tab pos="4035425" algn="l"/>
              </a:tabLst>
            </a:pPr>
            <a:r>
              <a:rPr lang="en-GB" sz="1400" b="1" dirty="0">
                <a:solidFill>
                  <a:schemeClr val="bg1"/>
                </a:solidFill>
              </a:rPr>
              <a:t>Guidance for providers of outdoor facilities on the phased return of sport and recreation in England</a:t>
            </a:r>
          </a:p>
          <a:p>
            <a:pPr>
              <a:lnSpc>
                <a:spcPct val="110000"/>
              </a:lnSpc>
              <a:tabLst>
                <a:tab pos="4035425" algn="l"/>
              </a:tabLst>
            </a:pPr>
            <a:r>
              <a:rPr lang="en-GB" sz="1400" dirty="0">
                <a:solidFill>
                  <a:srgbClr val="0070C0"/>
                </a:solidFill>
                <a:hlinkClick r:id="rId4">
                  <a:extLst>
                    <a:ext uri="{A12FA001-AC4F-418D-AE19-62706E023703}">
                      <ahyp:hlinkClr xmlns:ahyp="http://schemas.microsoft.com/office/drawing/2018/hyperlinkcolor" val="tx"/>
                    </a:ext>
                  </a:extLst>
                </a:hlinkClick>
              </a:rPr>
              <a:t>https://www.gov.uk/government/publications/coronavirus-covid-19-guidance-on-phased-return-of-sport-and-recreation/guidance-for-providers-of-outdoor-facilities-on-the-phased-return-of-sport-and-recreation</a:t>
            </a:r>
            <a:endParaRPr lang="en-GB" sz="1400" dirty="0">
              <a:solidFill>
                <a:srgbClr val="0070C0"/>
              </a:solidFill>
            </a:endParaRPr>
          </a:p>
          <a:p>
            <a:pPr>
              <a:lnSpc>
                <a:spcPct val="110000"/>
              </a:lnSpc>
              <a:tabLst>
                <a:tab pos="4035425" algn="l"/>
              </a:tabLst>
            </a:pPr>
            <a:endParaRPr lang="en-GB" sz="1400" b="1" dirty="0">
              <a:solidFill>
                <a:schemeClr val="bg1"/>
              </a:solidFill>
            </a:endParaRPr>
          </a:p>
          <a:p>
            <a:pPr>
              <a:lnSpc>
                <a:spcPct val="110000"/>
              </a:lnSpc>
              <a:tabLst>
                <a:tab pos="4035425" algn="l"/>
              </a:tabLst>
            </a:pPr>
            <a:r>
              <a:rPr lang="en-GB" sz="1400" b="1" dirty="0">
                <a:solidFill>
                  <a:schemeClr val="bg1"/>
                </a:solidFill>
              </a:rPr>
              <a:t>COVID-19: guidance on shielding and protecting people defined on medical grounds as extremely vulnerable</a:t>
            </a:r>
          </a:p>
          <a:p>
            <a:pPr>
              <a:lnSpc>
                <a:spcPct val="110000"/>
              </a:lnSpc>
              <a:tabLst>
                <a:tab pos="4035425" algn="l"/>
              </a:tabLst>
            </a:pPr>
            <a:r>
              <a:rPr lang="en-GB" sz="1400" dirty="0">
                <a:solidFill>
                  <a:srgbClr val="0070C0"/>
                </a:solidFill>
                <a:hlinkClick r:id="rId5">
                  <a:extLst>
                    <a:ext uri="{A12FA001-AC4F-418D-AE19-62706E023703}">
                      <ahyp:hlinkClr xmlns:ahyp="http://schemas.microsoft.com/office/drawing/2018/hyperlinkcolor" val="tx"/>
                    </a:ext>
                  </a:extLst>
                </a:hlinkClick>
              </a:rPr>
              <a:t>https://www.gov.uk/government/publications/guidance-on-shielding-and-protecting-extremely-vulnerable-persons-from-covid-19</a:t>
            </a:r>
            <a:endParaRPr lang="en-GB" sz="1400" dirty="0">
              <a:solidFill>
                <a:srgbClr val="0070C0"/>
              </a:solidFill>
            </a:endParaRPr>
          </a:p>
          <a:p>
            <a:pPr>
              <a:lnSpc>
                <a:spcPct val="110000"/>
              </a:lnSpc>
              <a:tabLst>
                <a:tab pos="4035425" algn="l"/>
              </a:tabLst>
            </a:pPr>
            <a:endParaRPr lang="en-GB" sz="1400" b="1" dirty="0"/>
          </a:p>
          <a:p>
            <a:pPr>
              <a:lnSpc>
                <a:spcPct val="110000"/>
              </a:lnSpc>
              <a:tabLst>
                <a:tab pos="4035425" algn="l"/>
              </a:tabLst>
            </a:pPr>
            <a:r>
              <a:rPr lang="en-GB" sz="1400" b="1" dirty="0">
                <a:solidFill>
                  <a:schemeClr val="bg1"/>
                </a:solidFill>
              </a:rPr>
              <a:t>COVID-19: cleaning of non-healthcare settings</a:t>
            </a:r>
          </a:p>
          <a:p>
            <a:pPr>
              <a:lnSpc>
                <a:spcPct val="110000"/>
              </a:lnSpc>
              <a:tabLst>
                <a:tab pos="4035425" algn="l"/>
              </a:tabLst>
            </a:pPr>
            <a:r>
              <a:rPr lang="en-GB" sz="1400" dirty="0">
                <a:solidFill>
                  <a:srgbClr val="0070C0"/>
                </a:solidFill>
                <a:hlinkClick r:id="rId6">
                  <a:extLst>
                    <a:ext uri="{A12FA001-AC4F-418D-AE19-62706E023703}">
                      <ahyp:hlinkClr xmlns:ahyp="http://schemas.microsoft.com/office/drawing/2018/hyperlinkcolor" val="tx"/>
                    </a:ext>
                  </a:extLst>
                </a:hlinkClick>
              </a:rPr>
              <a:t>https://www.gov.uk/government/publications/covid-19-decontamination-in-non-healthcare-settings</a:t>
            </a:r>
            <a:endParaRPr lang="en-GB" sz="1400" dirty="0">
              <a:solidFill>
                <a:srgbClr val="0070C0"/>
              </a:solidFill>
            </a:endParaRPr>
          </a:p>
          <a:p>
            <a:pPr>
              <a:lnSpc>
                <a:spcPct val="110000"/>
              </a:lnSpc>
              <a:tabLst>
                <a:tab pos="4035425" algn="l"/>
              </a:tabLst>
            </a:pPr>
            <a:endParaRPr lang="en-GB" sz="1400" u="sng" dirty="0">
              <a:solidFill>
                <a:schemeClr val="bg1"/>
              </a:solidFill>
            </a:endParaRPr>
          </a:p>
          <a:p>
            <a:pPr>
              <a:lnSpc>
                <a:spcPct val="110000"/>
              </a:lnSpc>
              <a:tabLst>
                <a:tab pos="4035425" algn="l"/>
              </a:tabLst>
            </a:pPr>
            <a:r>
              <a:rPr lang="en-GB" sz="1400" b="1" dirty="0">
                <a:solidFill>
                  <a:schemeClr val="bg1"/>
                </a:solidFill>
              </a:rPr>
              <a:t>Safer working supplies</a:t>
            </a:r>
          </a:p>
          <a:p>
            <a:pPr>
              <a:lnSpc>
                <a:spcPct val="110000"/>
              </a:lnSpc>
              <a:tabLst>
                <a:tab pos="4035425" algn="l"/>
              </a:tabLst>
            </a:pPr>
            <a:r>
              <a:rPr lang="en-GB" sz="1400" dirty="0">
                <a:solidFill>
                  <a:srgbClr val="0070C0"/>
                </a:solidFill>
                <a:hlinkClick r:id="rId7">
                  <a:extLst>
                    <a:ext uri="{A12FA001-AC4F-418D-AE19-62706E023703}">
                      <ahyp:hlinkClr xmlns:ahyp="http://schemas.microsoft.com/office/drawing/2018/hyperlinkcolor" val="tx"/>
                    </a:ext>
                  </a:extLst>
                </a:hlinkClick>
              </a:rPr>
              <a:t>https://www.crowncommercial.gov.uk/covid-19/covid-19-buyer-information/safer-working-supplies/</a:t>
            </a:r>
            <a:endParaRPr lang="en-GB" sz="1400" dirty="0">
              <a:solidFill>
                <a:srgbClr val="0070C0"/>
              </a:solidFill>
            </a:endParaRPr>
          </a:p>
          <a:p>
            <a:pPr>
              <a:lnSpc>
                <a:spcPct val="110000"/>
              </a:lnSpc>
              <a:tabLst>
                <a:tab pos="4035425" algn="l"/>
              </a:tabLst>
            </a:pPr>
            <a:endParaRPr lang="en-GB" sz="1400" dirty="0">
              <a:solidFill>
                <a:srgbClr val="0070C0"/>
              </a:solidFill>
            </a:endParaRPr>
          </a:p>
          <a:p>
            <a:pPr>
              <a:lnSpc>
                <a:spcPct val="110000"/>
              </a:lnSpc>
              <a:tabLst>
                <a:tab pos="4035425" algn="l"/>
              </a:tabLst>
            </a:pPr>
            <a:r>
              <a:rPr lang="en-GB" sz="1400" b="1" dirty="0">
                <a:solidFill>
                  <a:schemeClr val="bg1"/>
                </a:solidFill>
              </a:rPr>
              <a:t>Preparing for the wider opening of schools from 1 June</a:t>
            </a:r>
          </a:p>
          <a:p>
            <a:pPr>
              <a:lnSpc>
                <a:spcPct val="110000"/>
              </a:lnSpc>
              <a:tabLst>
                <a:tab pos="4035425" algn="l"/>
              </a:tabLst>
            </a:pPr>
            <a:r>
              <a:rPr lang="en-GB" sz="1400" dirty="0">
                <a:hlinkClick r:id="rId8"/>
              </a:rPr>
              <a:t>https://www.gov.uk/government/publications/preparing-for-the-wider-opening-of-schools-from-1-june</a:t>
            </a:r>
            <a:endParaRPr lang="en-GB" sz="1400" dirty="0"/>
          </a:p>
          <a:p>
            <a:pPr>
              <a:lnSpc>
                <a:spcPct val="110000"/>
              </a:lnSpc>
              <a:tabLst>
                <a:tab pos="4035425" algn="l"/>
              </a:tabLst>
            </a:pPr>
            <a:endParaRPr lang="en-GB" sz="1400" dirty="0"/>
          </a:p>
          <a:p>
            <a:pPr>
              <a:lnSpc>
                <a:spcPct val="110000"/>
              </a:lnSpc>
              <a:tabLst>
                <a:tab pos="4035425" algn="l"/>
              </a:tabLst>
            </a:pPr>
            <a:r>
              <a:rPr lang="en-GB" sz="1400" b="1" dirty="0">
                <a:solidFill>
                  <a:schemeClr val="bg1"/>
                </a:solidFill>
              </a:rPr>
              <a:t>Managing school premises during the coronavirus (COVID-19) outbreak</a:t>
            </a:r>
          </a:p>
          <a:p>
            <a:pPr>
              <a:lnSpc>
                <a:spcPct val="110000"/>
              </a:lnSpc>
              <a:tabLst>
                <a:tab pos="4035425" algn="l"/>
              </a:tabLst>
            </a:pPr>
            <a:r>
              <a:rPr lang="en-GB" sz="1400" dirty="0">
                <a:hlinkClick r:id="rId9"/>
              </a:rPr>
              <a:t>https://www.gov.uk/government/publications/managing-school-premises-during-the-coronavirus-outbreak</a:t>
            </a:r>
            <a:endParaRPr lang="en-GB" sz="1400" dirty="0"/>
          </a:p>
        </p:txBody>
      </p:sp>
    </p:spTree>
    <p:extLst>
      <p:ext uri="{BB962C8B-B14F-4D97-AF65-F5344CB8AC3E}">
        <p14:creationId xmlns:p14="http://schemas.microsoft.com/office/powerpoint/2010/main" val="1312076670"/>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4498CBE-9EFA-469A-98AD-A9126504AE3B}"/>
              </a:ext>
            </a:extLst>
          </p:cNvPr>
          <p:cNvSpPr/>
          <p:nvPr/>
        </p:nvSpPr>
        <p:spPr>
          <a:xfrm>
            <a:off x="108488" y="77490"/>
            <a:ext cx="7228114" cy="461665"/>
          </a:xfrm>
          <a:prstGeom prst="rect">
            <a:avLst/>
          </a:prstGeom>
          <a:ln w="12700">
            <a:solidFill>
              <a:schemeClr val="bg1"/>
            </a:solidFill>
          </a:ln>
        </p:spPr>
        <p:txBody>
          <a:bodyPr wrap="square">
            <a:spAutoFit/>
          </a:bodyPr>
          <a:lstStyle/>
          <a:p>
            <a:r>
              <a:rPr lang="en-GB" sz="2400" b="1" dirty="0">
                <a:solidFill>
                  <a:schemeClr val="bg1"/>
                </a:solidFill>
              </a:rPr>
              <a:t>COVID-19 public health guidance – further information </a:t>
            </a:r>
          </a:p>
        </p:txBody>
      </p:sp>
      <p:sp>
        <p:nvSpPr>
          <p:cNvPr id="10" name="Rectangle 9">
            <a:extLst>
              <a:ext uri="{FF2B5EF4-FFF2-40B4-BE49-F238E27FC236}">
                <a16:creationId xmlns:a16="http://schemas.microsoft.com/office/drawing/2014/main" id="{067F5B31-6974-47AF-ADB5-BF2549CF7DAB}"/>
              </a:ext>
            </a:extLst>
          </p:cNvPr>
          <p:cNvSpPr/>
          <p:nvPr/>
        </p:nvSpPr>
        <p:spPr>
          <a:xfrm>
            <a:off x="108488" y="657994"/>
            <a:ext cx="12191999" cy="4346254"/>
          </a:xfrm>
          <a:prstGeom prst="rect">
            <a:avLst/>
          </a:prstGeom>
        </p:spPr>
        <p:txBody>
          <a:bodyPr wrap="square">
            <a:spAutoFit/>
          </a:bodyPr>
          <a:lstStyle/>
          <a:p>
            <a:pPr>
              <a:lnSpc>
                <a:spcPct val="110000"/>
              </a:lnSpc>
              <a:tabLst>
                <a:tab pos="4035425" algn="l"/>
              </a:tabLst>
            </a:pPr>
            <a:r>
              <a:rPr lang="en-GB" sz="1400" b="1" dirty="0">
                <a:solidFill>
                  <a:schemeClr val="bg1"/>
                </a:solidFill>
              </a:rPr>
              <a:t>Safe working in education, childcare and children’s social care settings, including the use of personal protective equipment (PPE)</a:t>
            </a:r>
          </a:p>
          <a:p>
            <a:pPr>
              <a:lnSpc>
                <a:spcPct val="110000"/>
              </a:lnSpc>
              <a:tabLst>
                <a:tab pos="4035425" algn="l"/>
              </a:tabLst>
            </a:pPr>
            <a:r>
              <a:rPr lang="en-GB" sz="1400" dirty="0">
                <a:hlinkClick r:id="rId2"/>
              </a:rPr>
              <a:t>https://www.gov.uk/government/publications/safe-working-in-education-childcare-and-childrens-social-care/safe-working-in-education-childcare-and-childrens-social-care-settings-including-the-use-of-personal-protective-equipment-ppe</a:t>
            </a:r>
            <a:endParaRPr lang="en-GB" sz="1400" b="1" dirty="0">
              <a:solidFill>
                <a:schemeClr val="bg1"/>
              </a:solidFill>
            </a:endParaRPr>
          </a:p>
          <a:p>
            <a:pPr>
              <a:lnSpc>
                <a:spcPct val="110000"/>
              </a:lnSpc>
              <a:tabLst>
                <a:tab pos="4035425" algn="l"/>
              </a:tabLst>
            </a:pPr>
            <a:endParaRPr lang="en-GB" sz="1400" b="1" dirty="0">
              <a:solidFill>
                <a:schemeClr val="bg1"/>
              </a:solidFill>
            </a:endParaRPr>
          </a:p>
          <a:p>
            <a:pPr>
              <a:lnSpc>
                <a:spcPct val="110000"/>
              </a:lnSpc>
              <a:tabLst>
                <a:tab pos="4035425" algn="l"/>
              </a:tabLst>
            </a:pPr>
            <a:r>
              <a:rPr lang="en-GB" sz="1400" b="1" dirty="0">
                <a:solidFill>
                  <a:schemeClr val="bg1"/>
                </a:solidFill>
              </a:rPr>
              <a:t>HSE: Managing risks and risk assessment at work </a:t>
            </a:r>
          </a:p>
          <a:p>
            <a:pPr>
              <a:lnSpc>
                <a:spcPct val="110000"/>
              </a:lnSpc>
              <a:tabLst>
                <a:tab pos="4035425" algn="l"/>
              </a:tabLst>
            </a:pPr>
            <a:r>
              <a:rPr lang="en-GB" sz="1400" u="sng" dirty="0">
                <a:hlinkClick r:id="rId3"/>
              </a:rPr>
              <a:t>https://www.hse.gov.uk/simple-health-safety/risk/index.htm</a:t>
            </a:r>
            <a:endParaRPr lang="en-GB" sz="1400" dirty="0"/>
          </a:p>
          <a:p>
            <a:pPr>
              <a:lnSpc>
                <a:spcPct val="110000"/>
              </a:lnSpc>
              <a:tabLst>
                <a:tab pos="4035425" algn="l"/>
              </a:tabLst>
            </a:pPr>
            <a:endParaRPr lang="en-GB" sz="1400" u="sng" dirty="0">
              <a:solidFill>
                <a:schemeClr val="bg1"/>
              </a:solidFill>
            </a:endParaRPr>
          </a:p>
          <a:p>
            <a:pPr>
              <a:lnSpc>
                <a:spcPct val="110000"/>
              </a:lnSpc>
              <a:tabLst>
                <a:tab pos="4035425" algn="l"/>
              </a:tabLst>
            </a:pPr>
            <a:r>
              <a:rPr lang="en-GB" sz="1400" b="1" dirty="0">
                <a:solidFill>
                  <a:schemeClr val="bg1"/>
                </a:solidFill>
              </a:rPr>
              <a:t>HSE: COVID-19 latest information and advice</a:t>
            </a:r>
          </a:p>
          <a:p>
            <a:pPr>
              <a:lnSpc>
                <a:spcPct val="110000"/>
              </a:lnSpc>
              <a:tabLst>
                <a:tab pos="4035425" algn="l"/>
              </a:tabLst>
            </a:pPr>
            <a:r>
              <a:rPr lang="en-GB" sz="1400" dirty="0">
                <a:hlinkClick r:id="rId4"/>
              </a:rPr>
              <a:t>https://www.hse.gov.uk/coronavirus/index.htm</a:t>
            </a:r>
            <a:endParaRPr lang="en-GB" sz="1400" dirty="0"/>
          </a:p>
          <a:p>
            <a:pPr>
              <a:lnSpc>
                <a:spcPct val="110000"/>
              </a:lnSpc>
              <a:tabLst>
                <a:tab pos="4035425" algn="l"/>
              </a:tabLst>
            </a:pPr>
            <a:endParaRPr lang="en-GB" sz="1400" b="1" dirty="0">
              <a:solidFill>
                <a:schemeClr val="bg1"/>
              </a:solidFill>
            </a:endParaRPr>
          </a:p>
          <a:p>
            <a:pPr>
              <a:lnSpc>
                <a:spcPct val="110000"/>
              </a:lnSpc>
              <a:tabLst>
                <a:tab pos="4035425" algn="l"/>
              </a:tabLst>
            </a:pPr>
            <a:r>
              <a:rPr lang="en-GB" sz="1400" b="1" dirty="0">
                <a:solidFill>
                  <a:schemeClr val="bg1"/>
                </a:solidFill>
              </a:rPr>
              <a:t>HSE: First Aid at Work</a:t>
            </a:r>
          </a:p>
          <a:p>
            <a:pPr>
              <a:lnSpc>
                <a:spcPct val="110000"/>
              </a:lnSpc>
              <a:tabLst>
                <a:tab pos="4035425" algn="l"/>
              </a:tabLst>
            </a:pPr>
            <a:r>
              <a:rPr lang="en-GB" sz="1400" dirty="0">
                <a:hlinkClick r:id="rId5"/>
              </a:rPr>
              <a:t>https://www.hse.gov.uk/pubns/books/l74.htm</a:t>
            </a:r>
            <a:endParaRPr lang="en-GB" sz="1400" dirty="0"/>
          </a:p>
          <a:p>
            <a:pPr>
              <a:lnSpc>
                <a:spcPct val="110000"/>
              </a:lnSpc>
              <a:tabLst>
                <a:tab pos="4035425" algn="l"/>
              </a:tabLst>
            </a:pPr>
            <a:endParaRPr lang="en-GB" sz="1400" b="1" dirty="0">
              <a:solidFill>
                <a:schemeClr val="bg1"/>
              </a:solidFill>
            </a:endParaRPr>
          </a:p>
          <a:p>
            <a:pPr>
              <a:lnSpc>
                <a:spcPct val="110000"/>
              </a:lnSpc>
              <a:tabLst>
                <a:tab pos="4035425" algn="l"/>
              </a:tabLst>
            </a:pPr>
            <a:r>
              <a:rPr lang="en-GB" sz="1400" b="1" dirty="0">
                <a:solidFill>
                  <a:schemeClr val="bg1"/>
                </a:solidFill>
              </a:rPr>
              <a:t>HSE: First Aid during the coronavirus outbreak</a:t>
            </a:r>
          </a:p>
          <a:p>
            <a:pPr>
              <a:lnSpc>
                <a:spcPct val="110000"/>
              </a:lnSpc>
              <a:tabLst>
                <a:tab pos="4035425" algn="l"/>
              </a:tabLst>
            </a:pPr>
            <a:r>
              <a:rPr lang="en-GB" sz="1400" dirty="0">
                <a:hlinkClick r:id="rId6"/>
              </a:rPr>
              <a:t>https://www.hse.gov.uk/coronavirus/first-aid-and-medicals/first-aid-certificate-coronavirus.htm</a:t>
            </a:r>
            <a:endParaRPr lang="en-GB" sz="1400" b="1" dirty="0">
              <a:solidFill>
                <a:schemeClr val="bg1"/>
              </a:solidFill>
            </a:endParaRPr>
          </a:p>
          <a:p>
            <a:pPr>
              <a:lnSpc>
                <a:spcPct val="110000"/>
              </a:lnSpc>
              <a:tabLst>
                <a:tab pos="4035425" algn="l"/>
              </a:tabLst>
            </a:pPr>
            <a:endParaRPr lang="en-GB" sz="1400" b="1" dirty="0">
              <a:solidFill>
                <a:schemeClr val="bg1"/>
              </a:solidFill>
            </a:endParaRPr>
          </a:p>
          <a:p>
            <a:pPr>
              <a:lnSpc>
                <a:spcPct val="110000"/>
              </a:lnSpc>
              <a:tabLst>
                <a:tab pos="4035425" algn="l"/>
              </a:tabLst>
            </a:pPr>
            <a:r>
              <a:rPr lang="en-GB" sz="1400" b="1" dirty="0">
                <a:solidFill>
                  <a:schemeClr val="bg1"/>
                </a:solidFill>
              </a:rPr>
              <a:t>Working safely during coronavirus</a:t>
            </a:r>
          </a:p>
          <a:p>
            <a:pPr>
              <a:lnSpc>
                <a:spcPct val="110000"/>
              </a:lnSpc>
              <a:tabLst>
                <a:tab pos="4035425" algn="l"/>
              </a:tabLst>
            </a:pPr>
            <a:r>
              <a:rPr lang="en-GB" sz="1400" dirty="0">
                <a:hlinkClick r:id="rId7"/>
              </a:rPr>
              <a:t>https://www.gov.uk/guidance/working-safely-during-coronavirus-covid-19/5-steps-to-working-safely</a:t>
            </a:r>
            <a:endParaRPr lang="en-GB" sz="1400" b="1" dirty="0">
              <a:solidFill>
                <a:schemeClr val="bg1"/>
              </a:solidFill>
            </a:endParaRPr>
          </a:p>
        </p:txBody>
      </p:sp>
    </p:spTree>
    <p:extLst>
      <p:ext uri="{BB962C8B-B14F-4D97-AF65-F5344CB8AC3E}">
        <p14:creationId xmlns:p14="http://schemas.microsoft.com/office/powerpoint/2010/main" val="220168875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24686" y="5105400"/>
            <a:ext cx="2856664" cy="966317"/>
          </a:xfrm>
          <a:prstGeom prst="rect">
            <a:avLst/>
          </a:prstGeom>
          <a:noFill/>
        </p:spPr>
      </p:pic>
      <p:sp>
        <p:nvSpPr>
          <p:cNvPr id="6" name="Rectangle 5">
            <a:extLst>
              <a:ext uri="{FF2B5EF4-FFF2-40B4-BE49-F238E27FC236}">
                <a16:creationId xmlns:a16="http://schemas.microsoft.com/office/drawing/2014/main" id="{94498CBE-9EFA-469A-98AD-A9126504AE3B}"/>
              </a:ext>
            </a:extLst>
          </p:cNvPr>
          <p:cNvSpPr/>
          <p:nvPr/>
        </p:nvSpPr>
        <p:spPr>
          <a:xfrm>
            <a:off x="4631074" y="279844"/>
            <a:ext cx="7192993" cy="1077218"/>
          </a:xfrm>
          <a:prstGeom prst="rect">
            <a:avLst/>
          </a:prstGeom>
        </p:spPr>
        <p:txBody>
          <a:bodyPr wrap="square">
            <a:spAutoFit/>
          </a:bodyPr>
          <a:lstStyle/>
          <a:p>
            <a:pPr algn="ctr"/>
            <a:r>
              <a:rPr lang="en-GB" sz="3200" b="1" dirty="0"/>
              <a:t>COVID-19 public health guidance </a:t>
            </a:r>
          </a:p>
          <a:p>
            <a:pPr algn="ctr"/>
            <a:r>
              <a:rPr lang="en-GB" sz="3200" b="1" dirty="0"/>
              <a:t>Further information</a:t>
            </a:r>
          </a:p>
        </p:txBody>
      </p:sp>
      <p:sp>
        <p:nvSpPr>
          <p:cNvPr id="12" name="TextBox 11">
            <a:extLst>
              <a:ext uri="{FF2B5EF4-FFF2-40B4-BE49-F238E27FC236}">
                <a16:creationId xmlns:a16="http://schemas.microsoft.com/office/drawing/2014/main" id="{4A769AAD-FD70-4FCA-BF32-92DB9352FBE3}"/>
              </a:ext>
            </a:extLst>
          </p:cNvPr>
          <p:cNvSpPr txBox="1"/>
          <p:nvPr/>
        </p:nvSpPr>
        <p:spPr>
          <a:xfrm>
            <a:off x="3747859" y="4883632"/>
            <a:ext cx="8271991" cy="1785104"/>
          </a:xfrm>
          <a:prstGeom prst="rect">
            <a:avLst/>
          </a:prstGeom>
          <a:noFill/>
        </p:spPr>
        <p:txBody>
          <a:bodyPr wrap="square" rtlCol="0">
            <a:spAutoFit/>
          </a:bodyPr>
          <a:lstStyle/>
          <a:p>
            <a:r>
              <a:rPr lang="en-GB" sz="2000" dirty="0"/>
              <a:t>KEY GOVERNMENT GUIDANCE FOR GROUPS: </a:t>
            </a:r>
          </a:p>
          <a:p>
            <a:endParaRPr lang="en-GB" dirty="0"/>
          </a:p>
          <a:p>
            <a:r>
              <a:rPr lang="en-GB" u="sng" dirty="0">
                <a:hlinkClick r:id="rId3">
                  <a:extLst>
                    <a:ext uri="{A12FA001-AC4F-418D-AE19-62706E023703}">
                      <ahyp:hlinkClr xmlns:ahyp="http://schemas.microsoft.com/office/drawing/2018/hyperlinkcolor" val="tx"/>
                    </a:ext>
                  </a:extLst>
                </a:hlinkClick>
              </a:rPr>
              <a:t>https://www.gov.uk/government/publications/protective-measures-for-holiday-or-after-school-clubs-and-other-out-of-school-settings-for-children-during-the-coronavirus-covid-19-outbreak/protective-measures-for-out-of-school-settings-during-the-coronavirus-covid-19-outbreak</a:t>
            </a:r>
            <a:endParaRPr lang="en-GB" sz="2000" dirty="0">
              <a:highlight>
                <a:srgbClr val="FFFF00"/>
              </a:highlight>
            </a:endParaRPr>
          </a:p>
        </p:txBody>
      </p:sp>
      <p:pic>
        <p:nvPicPr>
          <p:cNvPr id="13" name="Picture 12">
            <a:extLst>
              <a:ext uri="{FF2B5EF4-FFF2-40B4-BE49-F238E27FC236}">
                <a16:creationId xmlns:a16="http://schemas.microsoft.com/office/drawing/2014/main" id="{E63C04E8-BB10-4E37-9F4A-014B7339DC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686" y="506413"/>
            <a:ext cx="3496480" cy="1533340"/>
          </a:xfrm>
          <a:prstGeom prst="rect">
            <a:avLst/>
          </a:prstGeom>
        </p:spPr>
      </p:pic>
      <p:sp>
        <p:nvSpPr>
          <p:cNvPr id="14" name="TextBox 13">
            <a:extLst>
              <a:ext uri="{FF2B5EF4-FFF2-40B4-BE49-F238E27FC236}">
                <a16:creationId xmlns:a16="http://schemas.microsoft.com/office/drawing/2014/main" id="{CA28F647-B9EA-4019-B5C4-41CAA1139CFB}"/>
              </a:ext>
            </a:extLst>
          </p:cNvPr>
          <p:cNvSpPr txBox="1"/>
          <p:nvPr/>
        </p:nvSpPr>
        <p:spPr>
          <a:xfrm>
            <a:off x="4666895" y="1658416"/>
            <a:ext cx="7200419" cy="1323439"/>
          </a:xfrm>
          <a:prstGeom prst="rect">
            <a:avLst/>
          </a:prstGeom>
          <a:noFill/>
          <a:ln>
            <a:solidFill>
              <a:schemeClr val="tx1"/>
            </a:solidFill>
          </a:ln>
        </p:spPr>
        <p:txBody>
          <a:bodyPr wrap="square" rtlCol="0">
            <a:spAutoFit/>
          </a:bodyPr>
          <a:lstStyle/>
          <a:p>
            <a:r>
              <a:rPr lang="en-GB" sz="2000" dirty="0"/>
              <a:t>For further </a:t>
            </a:r>
            <a:r>
              <a:rPr lang="en-GB" sz="2000" b="1" dirty="0"/>
              <a:t>COVID-19 advice or guidance </a:t>
            </a:r>
            <a:r>
              <a:rPr lang="en-GB" sz="2000" dirty="0"/>
              <a:t>please contact Public Health Dorset’s dedicated Health Protection team email: </a:t>
            </a:r>
            <a:r>
              <a:rPr lang="en-GB" sz="2000" dirty="0">
                <a:hlinkClick r:id="rId5">
                  <a:extLst>
                    <a:ext uri="{A12FA001-AC4F-418D-AE19-62706E023703}">
                      <ahyp:hlinkClr xmlns:ahyp="http://schemas.microsoft.com/office/drawing/2018/hyperlinkcolor" val="tx"/>
                    </a:ext>
                  </a:extLst>
                </a:hlinkClick>
              </a:rPr>
              <a:t>publichealth-hp@dorsetcc.gov.uk</a:t>
            </a:r>
            <a:endParaRPr lang="en-GB" sz="2000" dirty="0"/>
          </a:p>
          <a:p>
            <a:endParaRPr lang="en-GB" sz="2000" dirty="0">
              <a:highlight>
                <a:srgbClr val="FFFF00"/>
              </a:highlight>
            </a:endParaRPr>
          </a:p>
        </p:txBody>
      </p:sp>
      <p:sp>
        <p:nvSpPr>
          <p:cNvPr id="2" name="TextBox 1">
            <a:extLst>
              <a:ext uri="{FF2B5EF4-FFF2-40B4-BE49-F238E27FC236}">
                <a16:creationId xmlns:a16="http://schemas.microsoft.com/office/drawing/2014/main" id="{98C23CDD-8515-4F62-B790-4EFA9ECB84BF}"/>
              </a:ext>
            </a:extLst>
          </p:cNvPr>
          <p:cNvSpPr txBox="1"/>
          <p:nvPr/>
        </p:nvSpPr>
        <p:spPr>
          <a:xfrm>
            <a:off x="4666894" y="3289319"/>
            <a:ext cx="7200420" cy="1292662"/>
          </a:xfrm>
          <a:prstGeom prst="rect">
            <a:avLst/>
          </a:prstGeom>
          <a:noFill/>
          <a:ln>
            <a:solidFill>
              <a:schemeClr val="tx1"/>
            </a:solidFill>
          </a:ln>
        </p:spPr>
        <p:txBody>
          <a:bodyPr wrap="square" rtlCol="0">
            <a:spAutoFit/>
          </a:bodyPr>
          <a:lstStyle/>
          <a:p>
            <a:r>
              <a:rPr lang="en-GB" sz="2000" dirty="0"/>
              <a:t>Should you have any questions about the </a:t>
            </a:r>
            <a:r>
              <a:rPr lang="en-GB" sz="2000" b="1" dirty="0"/>
              <a:t>groups</a:t>
            </a:r>
            <a:r>
              <a:rPr lang="en-GB" sz="2000" dirty="0"/>
              <a:t> or wish to </a:t>
            </a:r>
            <a:r>
              <a:rPr lang="en-GB" sz="2000" b="1" dirty="0"/>
              <a:t>order PPE </a:t>
            </a:r>
            <a:r>
              <a:rPr lang="en-GB" sz="2000" dirty="0"/>
              <a:t>supplies, please email the Easter in Dorset team </a:t>
            </a:r>
            <a:r>
              <a:rPr lang="en-GB" sz="2000" dirty="0">
                <a:hlinkClick r:id="rId6">
                  <a:extLst>
                    <a:ext uri="{A12FA001-AC4F-418D-AE19-62706E023703}">
                      <ahyp:hlinkClr xmlns:ahyp="http://schemas.microsoft.com/office/drawing/2018/hyperlinkcolor" val="tx"/>
                    </a:ext>
                  </a:extLst>
                </a:hlinkClick>
              </a:rPr>
              <a:t>easterindorset@dorsetcouncil.gov.uk</a:t>
            </a:r>
            <a:endParaRPr lang="en-GB" sz="2000" dirty="0"/>
          </a:p>
          <a:p>
            <a:endParaRPr lang="en-GB" dirty="0"/>
          </a:p>
        </p:txBody>
      </p:sp>
    </p:spTree>
    <p:extLst>
      <p:ext uri="{BB962C8B-B14F-4D97-AF65-F5344CB8AC3E}">
        <p14:creationId xmlns:p14="http://schemas.microsoft.com/office/powerpoint/2010/main" val="410517479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24686" y="5105400"/>
            <a:ext cx="2856664" cy="966317"/>
          </a:xfrm>
          <a:prstGeom prst="rect">
            <a:avLst/>
          </a:prstGeom>
          <a:noFill/>
        </p:spPr>
      </p:pic>
      <p:sp>
        <p:nvSpPr>
          <p:cNvPr id="6" name="Rectangle 5">
            <a:extLst>
              <a:ext uri="{FF2B5EF4-FFF2-40B4-BE49-F238E27FC236}">
                <a16:creationId xmlns:a16="http://schemas.microsoft.com/office/drawing/2014/main" id="{94498CBE-9EFA-469A-98AD-A9126504AE3B}"/>
              </a:ext>
            </a:extLst>
          </p:cNvPr>
          <p:cNvSpPr/>
          <p:nvPr/>
        </p:nvSpPr>
        <p:spPr>
          <a:xfrm>
            <a:off x="4631074" y="279844"/>
            <a:ext cx="7192993" cy="1077218"/>
          </a:xfrm>
          <a:prstGeom prst="rect">
            <a:avLst/>
          </a:prstGeom>
        </p:spPr>
        <p:txBody>
          <a:bodyPr wrap="square">
            <a:spAutoFit/>
          </a:bodyPr>
          <a:lstStyle/>
          <a:p>
            <a:pPr algn="ctr"/>
            <a:r>
              <a:rPr lang="en-GB" sz="3200" b="1" dirty="0"/>
              <a:t>SETTING SPECIFIC GUIDANCE &amp; MEASURES</a:t>
            </a:r>
          </a:p>
        </p:txBody>
      </p:sp>
      <p:pic>
        <p:nvPicPr>
          <p:cNvPr id="13" name="Picture 12">
            <a:extLst>
              <a:ext uri="{FF2B5EF4-FFF2-40B4-BE49-F238E27FC236}">
                <a16:creationId xmlns:a16="http://schemas.microsoft.com/office/drawing/2014/main" id="{E63C04E8-BB10-4E37-9F4A-014B7339DC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686" y="506413"/>
            <a:ext cx="3496480" cy="1533340"/>
          </a:xfrm>
          <a:prstGeom prst="rect">
            <a:avLst/>
          </a:prstGeom>
        </p:spPr>
      </p:pic>
      <p:sp>
        <p:nvSpPr>
          <p:cNvPr id="14" name="TextBox 13">
            <a:extLst>
              <a:ext uri="{FF2B5EF4-FFF2-40B4-BE49-F238E27FC236}">
                <a16:creationId xmlns:a16="http://schemas.microsoft.com/office/drawing/2014/main" id="{CA28F647-B9EA-4019-B5C4-41CAA1139CFB}"/>
              </a:ext>
            </a:extLst>
          </p:cNvPr>
          <p:cNvSpPr txBox="1"/>
          <p:nvPr/>
        </p:nvSpPr>
        <p:spPr>
          <a:xfrm>
            <a:off x="4826856" y="1636905"/>
            <a:ext cx="7200419" cy="4031873"/>
          </a:xfrm>
          <a:prstGeom prst="rect">
            <a:avLst/>
          </a:prstGeom>
          <a:noFill/>
          <a:ln>
            <a:solidFill>
              <a:schemeClr val="tx1"/>
            </a:solidFill>
          </a:ln>
        </p:spPr>
        <p:txBody>
          <a:bodyPr wrap="square" rtlCol="0">
            <a:spAutoFit/>
          </a:bodyPr>
          <a:lstStyle/>
          <a:p>
            <a:pPr>
              <a:lnSpc>
                <a:spcPct val="120000"/>
              </a:lnSpc>
            </a:pPr>
            <a:r>
              <a:rPr lang="en-GB" sz="2000" dirty="0"/>
              <a:t>Specific protective measures guidance has been released for different types of premises. If you run your club, tuition or activity out of one of the premises listed, it is important that you also understand and follow the guidance for:</a:t>
            </a:r>
          </a:p>
          <a:p>
            <a:pPr lvl="0">
              <a:buClr>
                <a:schemeClr val="bg1"/>
              </a:buClr>
            </a:pPr>
            <a:endParaRPr lang="en-GB" sz="2000" u="sng" dirty="0">
              <a:hlinkClick r:id="rId4">
                <a:extLst>
                  <a:ext uri="{A12FA001-AC4F-418D-AE19-62706E023703}">
                    <ahyp:hlinkClr xmlns:ahyp="http://schemas.microsoft.com/office/drawing/2018/hyperlinkcolor" val="tx"/>
                  </a:ext>
                </a:extLst>
              </a:hlinkClick>
            </a:endParaRPr>
          </a:p>
          <a:p>
            <a:pPr lvl="0">
              <a:buClr>
                <a:schemeClr val="bg1"/>
              </a:buClr>
            </a:pPr>
            <a:r>
              <a:rPr lang="en-GB" sz="2000" u="sng" dirty="0">
                <a:hlinkClick r:id="rId4">
                  <a:extLst>
                    <a:ext uri="{A12FA001-AC4F-418D-AE19-62706E023703}">
                      <ahyp:hlinkClr xmlns:ahyp="http://schemas.microsoft.com/office/drawing/2018/hyperlinkcolor" val="tx"/>
                    </a:ext>
                  </a:extLst>
                </a:hlinkClick>
              </a:rPr>
              <a:t>Places of worship</a:t>
            </a:r>
            <a:endParaRPr lang="en-GB" sz="2000" u="sng" dirty="0"/>
          </a:p>
          <a:p>
            <a:pPr lvl="0">
              <a:buClr>
                <a:schemeClr val="bg1"/>
              </a:buClr>
            </a:pPr>
            <a:endParaRPr lang="en-GB" sz="2000" dirty="0">
              <a:hlinkClick r:id="rId5">
                <a:extLst>
                  <a:ext uri="{A12FA001-AC4F-418D-AE19-62706E023703}">
                    <ahyp:hlinkClr xmlns:ahyp="http://schemas.microsoft.com/office/drawing/2018/hyperlinkcolor" val="tx"/>
                  </a:ext>
                </a:extLst>
              </a:hlinkClick>
            </a:endParaRPr>
          </a:p>
          <a:p>
            <a:pPr lvl="0">
              <a:buClr>
                <a:schemeClr val="bg1"/>
              </a:buClr>
            </a:pPr>
            <a:r>
              <a:rPr lang="en-GB" sz="2000" dirty="0">
                <a:hlinkClick r:id="rId5">
                  <a:extLst>
                    <a:ext uri="{A12FA001-AC4F-418D-AE19-62706E023703}">
                      <ahyp:hlinkClr xmlns:ahyp="http://schemas.microsoft.com/office/drawing/2018/hyperlinkcolor" val="tx"/>
                    </a:ext>
                  </a:extLst>
                </a:hlinkClick>
              </a:rPr>
              <a:t>C</a:t>
            </a:r>
            <a:r>
              <a:rPr lang="en-GB" sz="2000" u="sng" dirty="0">
                <a:hlinkClick r:id="rId5">
                  <a:extLst>
                    <a:ext uri="{A12FA001-AC4F-418D-AE19-62706E023703}">
                      <ahyp:hlinkClr xmlns:ahyp="http://schemas.microsoft.com/office/drawing/2018/hyperlinkcolor" val="tx"/>
                    </a:ext>
                  </a:extLst>
                </a:hlinkClick>
              </a:rPr>
              <a:t>ommunity centres, village halls and other multi-purpose community facilities</a:t>
            </a:r>
            <a:endParaRPr lang="en-GB" sz="2000" dirty="0"/>
          </a:p>
          <a:p>
            <a:pPr lvl="0">
              <a:buClr>
                <a:schemeClr val="bg1"/>
              </a:buClr>
              <a:buFont typeface="Wingdings" panose="05000000000000000000" pitchFamily="2" charset="2"/>
              <a:buChar char="Ø"/>
            </a:pPr>
            <a:endParaRPr lang="en-GB" sz="2000" u="sng" dirty="0">
              <a:hlinkClick r:id="rId6">
                <a:extLst>
                  <a:ext uri="{A12FA001-AC4F-418D-AE19-62706E023703}">
                    <ahyp:hlinkClr xmlns:ahyp="http://schemas.microsoft.com/office/drawing/2018/hyperlinkcolor" val="tx"/>
                  </a:ext>
                </a:extLst>
              </a:hlinkClick>
            </a:endParaRPr>
          </a:p>
          <a:p>
            <a:pPr lvl="0">
              <a:buClr>
                <a:schemeClr val="bg1"/>
              </a:buClr>
            </a:pPr>
            <a:r>
              <a:rPr lang="en-GB" sz="2000" u="sng" dirty="0">
                <a:hlinkClick r:id="rId6">
                  <a:extLst>
                    <a:ext uri="{A12FA001-AC4F-418D-AE19-62706E023703}">
                      <ahyp:hlinkClr xmlns:ahyp="http://schemas.microsoft.com/office/drawing/2018/hyperlinkcolor" val="tx"/>
                    </a:ext>
                  </a:extLst>
                </a:hlinkClick>
              </a:rPr>
              <a:t>Providers of grassroots sport and gym/leisure facilities</a:t>
            </a:r>
            <a:endParaRPr lang="en-US" sz="7200" dirty="0"/>
          </a:p>
          <a:p>
            <a:endParaRPr lang="en-GB" sz="2000" dirty="0">
              <a:highlight>
                <a:srgbClr val="FFFF00"/>
              </a:highlight>
            </a:endParaRPr>
          </a:p>
        </p:txBody>
      </p:sp>
    </p:spTree>
    <p:extLst>
      <p:ext uri="{BB962C8B-B14F-4D97-AF65-F5344CB8AC3E}">
        <p14:creationId xmlns:p14="http://schemas.microsoft.com/office/powerpoint/2010/main" val="107534142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92988" y="-8515"/>
            <a:ext cx="7093998" cy="1061633"/>
          </a:xfrm>
        </p:spPr>
        <p:txBody>
          <a:bodyPr vert="horz" lIns="91440" tIns="45720" rIns="91440" bIns="45720" rtlCol="0" anchor="ctr">
            <a:normAutofit fontScale="90000"/>
          </a:bodyPr>
          <a:lstStyle/>
          <a:p>
            <a:pPr marL="0" marR="0" lvl="0" indent="0" fontAlgn="auto">
              <a:spcAft>
                <a:spcPts val="0"/>
              </a:spcAft>
              <a:buClrTx/>
              <a:buSzTx/>
              <a:tabLst/>
              <a:defRPr/>
            </a:pPr>
            <a:r>
              <a:rPr lang="en-US" sz="3100" b="1" dirty="0">
                <a:solidFill>
                  <a:srgbClr val="0070C0"/>
                </a:solidFill>
              </a:rPr>
              <a:t>CONFIGURATION OF EASTER IN DORSET GROUPS</a:t>
            </a:r>
          </a:p>
          <a:p>
            <a:pPr marL="0" marR="0" lvl="0" indent="0" fontAlgn="auto">
              <a:spcAft>
                <a:spcPts val="0"/>
              </a:spcAft>
              <a:buClrTx/>
              <a:buSzTx/>
              <a:tabLst/>
              <a:defRPr/>
            </a:pPr>
            <a:r>
              <a:rPr kumimoji="0" lang="en-US" sz="2800" b="1" i="0" u="none" strike="noStrike" cap="none" spc="0" normalizeH="0" baseline="0" noProof="0" dirty="0">
                <a:ln>
                  <a:noFill/>
                </a:ln>
                <a:effectLst/>
                <a:uLnTx/>
                <a:uFillTx/>
              </a:rPr>
              <a:t> </a:t>
            </a: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30575" y="723996"/>
            <a:ext cx="7525526" cy="5994855"/>
          </a:xfrm>
        </p:spPr>
        <p:txBody>
          <a:bodyPr vert="horz" lIns="91440" tIns="45720" rIns="91440" bIns="45720" rtlCol="0" anchor="t">
            <a:normAutofit fontScale="32500" lnSpcReduction="20000"/>
          </a:bodyPr>
          <a:lstStyle/>
          <a:p>
            <a:pPr>
              <a:lnSpc>
                <a:spcPct val="120000"/>
              </a:lnSpc>
            </a:pPr>
            <a:r>
              <a:rPr lang="en-US" sz="8000" b="1" dirty="0">
                <a:solidFill>
                  <a:schemeClr val="bg1"/>
                </a:solidFill>
              </a:rPr>
              <a:t>Mixing</a:t>
            </a:r>
            <a:r>
              <a:rPr lang="en-US" sz="8000" dirty="0">
                <a:solidFill>
                  <a:schemeClr val="bg1"/>
                </a:solidFill>
              </a:rPr>
              <a:t> - </a:t>
            </a:r>
            <a:r>
              <a:rPr lang="en-GB" sz="8000" dirty="0">
                <a:solidFill>
                  <a:schemeClr val="bg1"/>
                </a:solidFill>
              </a:rPr>
              <a:t>consider measures to reduce the extent to which children are mixing with others, such as ensuring that children who attend your setting are assigned to a particular class or group when they return. Do not mix groups unless absolutely necessary.</a:t>
            </a:r>
          </a:p>
          <a:p>
            <a:pPr>
              <a:lnSpc>
                <a:spcPct val="120000"/>
              </a:lnSpc>
            </a:pPr>
            <a:r>
              <a:rPr lang="en-US" sz="8000" b="1" dirty="0">
                <a:solidFill>
                  <a:schemeClr val="bg1"/>
                </a:solidFill>
              </a:rPr>
              <a:t>Consistency</a:t>
            </a:r>
            <a:r>
              <a:rPr lang="en-US" sz="8000" dirty="0">
                <a:solidFill>
                  <a:schemeClr val="bg1"/>
                </a:solidFill>
              </a:rPr>
              <a:t> – where possible, </a:t>
            </a:r>
            <a:r>
              <a:rPr lang="en-GB" sz="8000" dirty="0">
                <a:solidFill>
                  <a:schemeClr val="bg1"/>
                </a:solidFill>
              </a:rPr>
              <a:t>children should be grouped consistently throughout future sessions. Parents </a:t>
            </a:r>
            <a:r>
              <a:rPr lang="en-US" sz="8000" dirty="0">
                <a:solidFill>
                  <a:schemeClr val="bg1"/>
                </a:solidFill>
              </a:rPr>
              <a:t>should be encouraged to ensure their child only attends the same setting/group. Aim to keep siblings together within groups and not separated across different groups.</a:t>
            </a:r>
            <a:endParaRPr lang="en-GB" sz="8000" dirty="0">
              <a:solidFill>
                <a:schemeClr val="bg1"/>
              </a:solidFill>
            </a:endParaRPr>
          </a:p>
          <a:p>
            <a:pPr marL="450850" indent="-450850">
              <a:buFont typeface="Wingdings" panose="05000000000000000000" pitchFamily="2" charset="2"/>
              <a:buChar char="q"/>
            </a:pPr>
            <a:endParaRPr lang="en-US" sz="8000" dirty="0">
              <a:solidFill>
                <a:schemeClr val="bg1"/>
              </a:solidFill>
            </a:endParaRPr>
          </a:p>
          <a:p>
            <a:pPr marL="450850" indent="-450850">
              <a:buFont typeface="Wingdings" panose="05000000000000000000" pitchFamily="2" charset="2"/>
              <a:buChar char="q"/>
            </a:pPr>
            <a:endParaRPr lang="en-GB" sz="2000" dirty="0"/>
          </a:p>
          <a:p>
            <a:pPr>
              <a:buFont typeface="Wingdings" panose="05000000000000000000" pitchFamily="2" charset="2"/>
              <a:buChar char="q"/>
            </a:pPr>
            <a:endParaRPr lang="en-GB" sz="2000" dirty="0"/>
          </a:p>
          <a:p>
            <a:pPr>
              <a:buFont typeface="Wingdings" panose="05000000000000000000" pitchFamily="2" charset="2"/>
              <a:buChar char="q"/>
            </a:pPr>
            <a:endParaRPr lang="en-US" sz="2000" dirty="0"/>
          </a:p>
          <a:p>
            <a:pPr>
              <a:buFont typeface="Wingdings" panose="05000000000000000000" pitchFamily="2" charset="2"/>
              <a:buChar char="q"/>
            </a:pPr>
            <a:endParaRPr lang="en-US" sz="2000" dirty="0"/>
          </a:p>
          <a:p>
            <a:endParaRPr lang="en-US" sz="1700" dirty="0"/>
          </a:p>
          <a:p>
            <a:endParaRPr lang="en-US" sz="1700" dirty="0"/>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06F7C841-B38F-4C57-9244-1A6DCE4E1A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Tree>
    <p:extLst>
      <p:ext uri="{BB962C8B-B14F-4D97-AF65-F5344CB8AC3E}">
        <p14:creationId xmlns:p14="http://schemas.microsoft.com/office/powerpoint/2010/main" val="278590889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92988" y="-8515"/>
            <a:ext cx="7093998" cy="1061633"/>
          </a:xfrm>
        </p:spPr>
        <p:txBody>
          <a:bodyPr vert="horz" lIns="91440" tIns="45720" rIns="91440" bIns="45720" rtlCol="0" anchor="ctr">
            <a:normAutofit fontScale="90000"/>
          </a:bodyPr>
          <a:lstStyle/>
          <a:p>
            <a:pPr marL="0" marR="0" lvl="0" indent="0" fontAlgn="auto">
              <a:spcAft>
                <a:spcPts val="0"/>
              </a:spcAft>
              <a:buClrTx/>
              <a:buSzTx/>
              <a:tabLst/>
              <a:defRPr/>
            </a:pPr>
            <a:r>
              <a:rPr lang="en-US" sz="3100" b="1" dirty="0">
                <a:solidFill>
                  <a:srgbClr val="0070C0"/>
                </a:solidFill>
              </a:rPr>
              <a:t>CONFIGURATION OF EASTER IN DORSET GROUPS</a:t>
            </a:r>
          </a:p>
          <a:p>
            <a:pPr marL="0" marR="0" lvl="0" indent="0" fontAlgn="auto">
              <a:spcAft>
                <a:spcPts val="0"/>
              </a:spcAft>
              <a:buClrTx/>
              <a:buSzTx/>
              <a:tabLst/>
              <a:defRPr/>
            </a:pPr>
            <a:r>
              <a:rPr kumimoji="0" lang="en-US" sz="2800" b="1" i="0" u="none" strike="noStrike" cap="none" spc="0" normalizeH="0" baseline="0" noProof="0" dirty="0">
                <a:ln>
                  <a:noFill/>
                </a:ln>
                <a:effectLst/>
                <a:uLnTx/>
                <a:uFillTx/>
              </a:rPr>
              <a:t> </a:t>
            </a: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0" y="673528"/>
            <a:ext cx="7525526" cy="5994855"/>
          </a:xfrm>
        </p:spPr>
        <p:txBody>
          <a:bodyPr vert="horz" lIns="91440" tIns="45720" rIns="91440" bIns="45720" rtlCol="0" anchor="t">
            <a:normAutofit fontScale="25000" lnSpcReduction="20000"/>
          </a:bodyPr>
          <a:lstStyle/>
          <a:p>
            <a:pPr>
              <a:lnSpc>
                <a:spcPct val="120000"/>
              </a:lnSpc>
            </a:pPr>
            <a:r>
              <a:rPr lang="en-US" sz="8000" b="1" dirty="0">
                <a:solidFill>
                  <a:schemeClr val="bg1"/>
                </a:solidFill>
              </a:rPr>
              <a:t>Group sizes for indoor groups </a:t>
            </a:r>
            <a:r>
              <a:rPr lang="en-US" sz="8000" dirty="0">
                <a:solidFill>
                  <a:schemeClr val="bg1"/>
                </a:solidFill>
              </a:rPr>
              <a:t>-</a:t>
            </a:r>
            <a:r>
              <a:rPr lang="en-US" sz="8000" b="1" dirty="0">
                <a:solidFill>
                  <a:schemeClr val="bg1"/>
                </a:solidFill>
              </a:rPr>
              <a:t> </a:t>
            </a:r>
            <a:r>
              <a:rPr lang="en-US" sz="8000" dirty="0">
                <a:solidFill>
                  <a:schemeClr val="bg1"/>
                </a:solidFill>
              </a:rPr>
              <a:t>no more than 15 children &amp; least 1 member of staff - this may need to be reduced subject to the ability of children to maintain social distancing and the nature of the activity.</a:t>
            </a:r>
          </a:p>
          <a:p>
            <a:pPr>
              <a:lnSpc>
                <a:spcPct val="120000"/>
              </a:lnSpc>
            </a:pPr>
            <a:r>
              <a:rPr lang="en-US" sz="8000" b="1" dirty="0">
                <a:solidFill>
                  <a:schemeClr val="bg1"/>
                </a:solidFill>
              </a:rPr>
              <a:t>Group sizes for sports groups </a:t>
            </a:r>
            <a:r>
              <a:rPr lang="en-US" sz="8000" dirty="0">
                <a:solidFill>
                  <a:schemeClr val="bg1"/>
                </a:solidFill>
              </a:rPr>
              <a:t>-</a:t>
            </a:r>
            <a:r>
              <a:rPr lang="en-US" sz="8000" b="1" dirty="0">
                <a:solidFill>
                  <a:schemeClr val="bg1"/>
                </a:solidFill>
              </a:rPr>
              <a:t> </a:t>
            </a:r>
            <a:r>
              <a:rPr lang="en-GB" sz="8000" dirty="0">
                <a:solidFill>
                  <a:schemeClr val="bg1"/>
                </a:solidFill>
              </a:rPr>
              <a:t>participation should be restricted to participants exercising by themselves, with members from their same household, or in a group of no more than 5 other people from other households.</a:t>
            </a:r>
          </a:p>
          <a:p>
            <a:pPr>
              <a:lnSpc>
                <a:spcPct val="120000"/>
              </a:lnSpc>
            </a:pPr>
            <a:r>
              <a:rPr lang="en-GB" sz="8000" b="1" dirty="0">
                <a:solidFill>
                  <a:schemeClr val="bg1"/>
                </a:solidFill>
              </a:rPr>
              <a:t>Family activities (outdoor groups) </a:t>
            </a:r>
            <a:r>
              <a:rPr lang="en-GB" sz="8000" dirty="0">
                <a:solidFill>
                  <a:schemeClr val="bg1"/>
                </a:solidFill>
              </a:rPr>
              <a:t>– no more than 2 households mixing.</a:t>
            </a:r>
          </a:p>
          <a:p>
            <a:pPr>
              <a:lnSpc>
                <a:spcPct val="120000"/>
              </a:lnSpc>
            </a:pPr>
            <a:r>
              <a:rPr lang="en-US" sz="8000" b="1" dirty="0">
                <a:solidFill>
                  <a:schemeClr val="bg1"/>
                </a:solidFill>
              </a:rPr>
              <a:t>Staff numbers </a:t>
            </a:r>
            <a:r>
              <a:rPr lang="en-US" sz="8000" dirty="0">
                <a:solidFill>
                  <a:schemeClr val="bg1"/>
                </a:solidFill>
              </a:rPr>
              <a:t>- </a:t>
            </a:r>
            <a:r>
              <a:rPr lang="en-GB" sz="8000" dirty="0">
                <a:solidFill>
                  <a:schemeClr val="bg1"/>
                </a:solidFill>
              </a:rPr>
              <a:t>if necessary and depending on the type of provision or size of the group, it would be appropriate for one staff member to supervise up to 2 small groups (provided that any relevant ratio requirements are met). </a:t>
            </a:r>
            <a:endParaRPr lang="en-US" sz="8000" b="1" dirty="0">
              <a:solidFill>
                <a:schemeClr val="bg1"/>
              </a:solidFill>
            </a:endParaRPr>
          </a:p>
          <a:p>
            <a:pPr>
              <a:lnSpc>
                <a:spcPct val="120000"/>
              </a:lnSpc>
            </a:pPr>
            <a:r>
              <a:rPr lang="en-GB" sz="8000" b="1" dirty="0">
                <a:solidFill>
                  <a:schemeClr val="bg1"/>
                </a:solidFill>
              </a:rPr>
              <a:t>Provision of carer support at groups</a:t>
            </a:r>
            <a:r>
              <a:rPr lang="en-GB" sz="8000" dirty="0">
                <a:solidFill>
                  <a:schemeClr val="bg1"/>
                </a:solidFill>
              </a:rPr>
              <a:t>– carers employed by Easter in Dorset groups would be considered part of the “staff group” and do not impact on the overall numbers attending. </a:t>
            </a:r>
            <a:endParaRPr lang="en-US" sz="8000" dirty="0">
              <a:solidFill>
                <a:schemeClr val="bg1"/>
              </a:solidFill>
            </a:endParaRPr>
          </a:p>
          <a:p>
            <a:pPr marL="450850" indent="-450850">
              <a:buFont typeface="Wingdings" panose="05000000000000000000" pitchFamily="2" charset="2"/>
              <a:buChar char="q"/>
            </a:pPr>
            <a:endParaRPr lang="en-GB" sz="2000" dirty="0"/>
          </a:p>
          <a:p>
            <a:pPr>
              <a:buFont typeface="Wingdings" panose="05000000000000000000" pitchFamily="2" charset="2"/>
              <a:buChar char="q"/>
            </a:pPr>
            <a:endParaRPr lang="en-GB" sz="2000" dirty="0"/>
          </a:p>
          <a:p>
            <a:pPr>
              <a:buFont typeface="Wingdings" panose="05000000000000000000" pitchFamily="2" charset="2"/>
              <a:buChar char="q"/>
            </a:pPr>
            <a:endParaRPr lang="en-US" sz="2000" dirty="0"/>
          </a:p>
          <a:p>
            <a:pPr>
              <a:buFont typeface="Wingdings" panose="05000000000000000000" pitchFamily="2" charset="2"/>
              <a:buChar char="q"/>
            </a:pPr>
            <a:endParaRPr lang="en-US" sz="2000" dirty="0"/>
          </a:p>
          <a:p>
            <a:endParaRPr lang="en-US" sz="1700" dirty="0"/>
          </a:p>
          <a:p>
            <a:endParaRPr lang="en-US" sz="1700" dirty="0"/>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06F7C841-B38F-4C57-9244-1A6DCE4E1A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Tree>
    <p:extLst>
      <p:ext uri="{BB962C8B-B14F-4D97-AF65-F5344CB8AC3E}">
        <p14:creationId xmlns:p14="http://schemas.microsoft.com/office/powerpoint/2010/main" val="195254766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92988" y="-8515"/>
            <a:ext cx="7222212" cy="1061633"/>
          </a:xfrm>
        </p:spPr>
        <p:txBody>
          <a:bodyPr vert="horz" lIns="91440" tIns="45720" rIns="91440" bIns="45720" rtlCol="0" anchor="ctr">
            <a:normAutofit fontScale="90000"/>
          </a:bodyPr>
          <a:lstStyle/>
          <a:p>
            <a:pPr marL="0" marR="0" lvl="0" indent="0" fontAlgn="auto">
              <a:spcAft>
                <a:spcPts val="0"/>
              </a:spcAft>
              <a:buClrTx/>
              <a:buSzTx/>
              <a:tabLst/>
              <a:defRPr/>
            </a:pPr>
            <a:r>
              <a:rPr lang="en-US" sz="3100" b="1" dirty="0">
                <a:solidFill>
                  <a:srgbClr val="0070C0"/>
                </a:solidFill>
              </a:rPr>
              <a:t>CONFIGURATION OF EASTER IN DORSET GROUPS</a:t>
            </a:r>
          </a:p>
          <a:p>
            <a:pPr marL="0" marR="0" lvl="0" indent="0" fontAlgn="auto">
              <a:spcAft>
                <a:spcPts val="0"/>
              </a:spcAft>
              <a:buClrTx/>
              <a:buSzTx/>
              <a:tabLst/>
              <a:defRPr/>
            </a:pPr>
            <a:r>
              <a:rPr kumimoji="0" lang="en-US" sz="2800" b="1" i="0" u="none" strike="noStrike" cap="none" spc="0" normalizeH="0" baseline="0" noProof="0" dirty="0">
                <a:ln>
                  <a:noFill/>
                </a:ln>
                <a:effectLst/>
                <a:uLnTx/>
                <a:uFillTx/>
              </a:rPr>
              <a:t> </a:t>
            </a: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30575" y="632556"/>
            <a:ext cx="7525526" cy="5994855"/>
          </a:xfrm>
        </p:spPr>
        <p:txBody>
          <a:bodyPr vert="horz" lIns="91440" tIns="45720" rIns="91440" bIns="45720" rtlCol="0" anchor="t">
            <a:normAutofit lnSpcReduction="10000"/>
          </a:bodyPr>
          <a:lstStyle/>
          <a:p>
            <a:pPr>
              <a:lnSpc>
                <a:spcPct val="120000"/>
              </a:lnSpc>
            </a:pPr>
            <a:r>
              <a:rPr lang="en-GB" sz="2600" b="1" dirty="0">
                <a:solidFill>
                  <a:schemeClr val="bg1"/>
                </a:solidFill>
              </a:rPr>
              <a:t>Using same shared space</a:t>
            </a:r>
            <a:r>
              <a:rPr lang="en-GB" sz="2600" dirty="0">
                <a:solidFill>
                  <a:schemeClr val="bg1"/>
                </a:solidFill>
              </a:rPr>
              <a:t> - multiple groups of 15 children plus staff can use the same shared space, if that is necessary, with distancing between the groups. Where this is the case the other protective measures within this guidance will be even more important to minimise the risk of infection and transmission of the virus.</a:t>
            </a:r>
          </a:p>
          <a:p>
            <a:pPr>
              <a:lnSpc>
                <a:spcPct val="120000"/>
              </a:lnSpc>
            </a:pPr>
            <a:r>
              <a:rPr lang="en-US" sz="2600" b="1" dirty="0">
                <a:solidFill>
                  <a:schemeClr val="bg1"/>
                </a:solidFill>
              </a:rPr>
              <a:t>Attendance record keeping </a:t>
            </a:r>
            <a:r>
              <a:rPr lang="en-US" sz="2600" dirty="0">
                <a:solidFill>
                  <a:schemeClr val="bg1"/>
                </a:solidFill>
              </a:rPr>
              <a:t>– staff for all groups, by day, must keep a record of those in attendance (adults &amp; children). This is required </a:t>
            </a:r>
            <a:r>
              <a:rPr lang="en-GB" sz="2600" dirty="0">
                <a:solidFill>
                  <a:schemeClr val="bg1"/>
                </a:solidFill>
              </a:rPr>
              <a:t>to be able to undertake contact tracing following any positive COVID-19 cases</a:t>
            </a:r>
            <a:r>
              <a:rPr lang="en-GB" sz="2600" i="1" dirty="0">
                <a:solidFill>
                  <a:schemeClr val="bg1"/>
                </a:solidFill>
              </a:rPr>
              <a:t> (further details can be found in next slides).</a:t>
            </a:r>
            <a:endParaRPr lang="en-US" sz="2600" i="1" dirty="0">
              <a:solidFill>
                <a:schemeClr val="bg1"/>
              </a:solidFill>
            </a:endParaRPr>
          </a:p>
          <a:p>
            <a:pPr marL="450850" indent="-450850">
              <a:buFont typeface="Wingdings" panose="05000000000000000000" pitchFamily="2" charset="2"/>
              <a:buChar char="q"/>
            </a:pPr>
            <a:endParaRPr lang="en-GB" sz="2000" dirty="0"/>
          </a:p>
          <a:p>
            <a:pPr>
              <a:buFont typeface="Wingdings" panose="05000000000000000000" pitchFamily="2" charset="2"/>
              <a:buChar char="q"/>
            </a:pPr>
            <a:endParaRPr lang="en-GB" sz="2000" dirty="0"/>
          </a:p>
          <a:p>
            <a:pPr>
              <a:buFont typeface="Wingdings" panose="05000000000000000000" pitchFamily="2" charset="2"/>
              <a:buChar char="q"/>
            </a:pPr>
            <a:endParaRPr lang="en-US" sz="2000" dirty="0"/>
          </a:p>
          <a:p>
            <a:pPr>
              <a:buFont typeface="Wingdings" panose="05000000000000000000" pitchFamily="2" charset="2"/>
              <a:buChar char="q"/>
            </a:pPr>
            <a:endParaRPr lang="en-US" sz="2000" dirty="0"/>
          </a:p>
          <a:p>
            <a:endParaRPr lang="en-US" sz="1700" dirty="0"/>
          </a:p>
          <a:p>
            <a:endParaRPr lang="en-US" sz="1700" dirty="0"/>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06F7C841-B38F-4C57-9244-1A6DCE4E1A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Tree>
    <p:extLst>
      <p:ext uri="{BB962C8B-B14F-4D97-AF65-F5344CB8AC3E}">
        <p14:creationId xmlns:p14="http://schemas.microsoft.com/office/powerpoint/2010/main" val="284970552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92988" y="142711"/>
            <a:ext cx="7298391" cy="1061633"/>
          </a:xfrm>
        </p:spPr>
        <p:txBody>
          <a:bodyPr vert="horz" lIns="91440" tIns="45720" rIns="91440" bIns="45720" rtlCol="0" anchor="ctr">
            <a:normAutofit fontScale="90000"/>
          </a:bodyPr>
          <a:lstStyle/>
          <a:p>
            <a:pPr marL="0" marR="0" lvl="0" indent="0" fontAlgn="auto">
              <a:spcAft>
                <a:spcPts val="0"/>
              </a:spcAft>
              <a:buClrTx/>
              <a:buSzTx/>
              <a:tabLst/>
              <a:defRPr/>
            </a:pPr>
            <a:r>
              <a:rPr lang="en-US" sz="3400" b="1" dirty="0">
                <a:solidFill>
                  <a:srgbClr val="0070C0"/>
                </a:solidFill>
              </a:rPr>
              <a:t>SETTING UP PREMISES TO MAXIMISE INFECTION CONTROL MEASURES</a:t>
            </a:r>
          </a:p>
          <a:p>
            <a:pPr marL="0" marR="0" lvl="0" indent="0" fontAlgn="auto">
              <a:spcAft>
                <a:spcPts val="0"/>
              </a:spcAft>
              <a:buClrTx/>
              <a:buSzTx/>
              <a:tabLst/>
              <a:defRPr/>
            </a:pPr>
            <a:r>
              <a:rPr kumimoji="0" lang="en-US" sz="2800" b="1" i="0" u="none" strike="noStrike" cap="none" spc="0" normalizeH="0" baseline="0" noProof="0" dirty="0">
                <a:ln>
                  <a:noFill/>
                </a:ln>
                <a:effectLst/>
                <a:uLnTx/>
                <a:uFillTx/>
              </a:rPr>
              <a:t> </a:t>
            </a: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81943" y="1123738"/>
            <a:ext cx="7525526" cy="4978400"/>
          </a:xfrm>
        </p:spPr>
        <p:txBody>
          <a:bodyPr vert="horz" lIns="91440" tIns="45720" rIns="91440" bIns="45720" rtlCol="0" anchor="t">
            <a:normAutofit/>
          </a:bodyPr>
          <a:lstStyle/>
          <a:p>
            <a:pPr marL="536575" indent="-534988">
              <a:lnSpc>
                <a:spcPct val="120000"/>
              </a:lnSpc>
            </a:pPr>
            <a:r>
              <a:rPr lang="en-GB" sz="2200" b="1" dirty="0">
                <a:solidFill>
                  <a:schemeClr val="bg1"/>
                </a:solidFill>
              </a:rPr>
              <a:t>Signage</a:t>
            </a:r>
            <a:r>
              <a:rPr lang="en-GB" sz="2200" dirty="0">
                <a:solidFill>
                  <a:schemeClr val="bg1"/>
                </a:solidFill>
              </a:rPr>
              <a:t> – build awareness of infection control processes using signs, posters &amp; other regular reminders.</a:t>
            </a:r>
          </a:p>
          <a:p>
            <a:pPr marL="536575" indent="-534988">
              <a:lnSpc>
                <a:spcPct val="120000"/>
              </a:lnSpc>
            </a:pPr>
            <a:r>
              <a:rPr lang="en-US" sz="2200" b="1" dirty="0">
                <a:solidFill>
                  <a:schemeClr val="bg1"/>
                </a:solidFill>
              </a:rPr>
              <a:t>Access</a:t>
            </a:r>
            <a:r>
              <a:rPr lang="en-US" sz="2200" dirty="0">
                <a:solidFill>
                  <a:schemeClr val="bg1"/>
                </a:solidFill>
              </a:rPr>
              <a:t> - </a:t>
            </a:r>
            <a:r>
              <a:rPr lang="en-GB" sz="2200" dirty="0">
                <a:solidFill>
                  <a:schemeClr val="bg1"/>
                </a:solidFill>
              </a:rPr>
              <a:t>discourage attendance from children who live outside the local area. Ideally, children who attend the group should live within walking or cycling distance.</a:t>
            </a:r>
          </a:p>
          <a:p>
            <a:pPr marL="536575" indent="-534988">
              <a:lnSpc>
                <a:spcPct val="120000"/>
              </a:lnSpc>
            </a:pPr>
            <a:r>
              <a:rPr lang="en-GB" sz="2200" b="1" dirty="0">
                <a:solidFill>
                  <a:schemeClr val="bg1"/>
                </a:solidFill>
              </a:rPr>
              <a:t>Hand sanitiser </a:t>
            </a:r>
            <a:r>
              <a:rPr lang="en-GB" sz="2200" dirty="0">
                <a:solidFill>
                  <a:schemeClr val="bg1"/>
                </a:solidFill>
              </a:rPr>
              <a:t>– ensure this is provided in multiple locations within the setting. This may be used regularly &amp; after hand washing ensuring that all parts of the hands are covered.</a:t>
            </a:r>
          </a:p>
          <a:p>
            <a:pPr marL="536575" indent="-534988">
              <a:lnSpc>
                <a:spcPct val="120000"/>
              </a:lnSpc>
            </a:pPr>
            <a:r>
              <a:rPr lang="en-US" sz="2200" b="1" dirty="0">
                <a:solidFill>
                  <a:schemeClr val="bg1"/>
                </a:solidFill>
              </a:rPr>
              <a:t>Waste</a:t>
            </a:r>
            <a:r>
              <a:rPr lang="en-US" sz="2200" dirty="0">
                <a:solidFill>
                  <a:schemeClr val="bg1"/>
                </a:solidFill>
              </a:rPr>
              <a:t> – increase the number of facilities &amp; frequency of collection.</a:t>
            </a:r>
            <a:endParaRPr lang="en-US" sz="2200" dirty="0"/>
          </a:p>
          <a:p>
            <a:pPr marL="536575" indent="-534988">
              <a:lnSpc>
                <a:spcPct val="120000"/>
              </a:lnSpc>
              <a:buFont typeface="Wingdings" panose="05000000000000000000" pitchFamily="2" charset="2"/>
              <a:buChar char="q"/>
            </a:pPr>
            <a:endParaRPr lang="en-GB" sz="2200" dirty="0">
              <a:solidFill>
                <a:schemeClr val="bg1"/>
              </a:solidFill>
            </a:endParaRPr>
          </a:p>
          <a:p>
            <a:pPr marL="536575" indent="-534988">
              <a:lnSpc>
                <a:spcPct val="120000"/>
              </a:lnSpc>
              <a:buFont typeface="Wingdings" panose="05000000000000000000" pitchFamily="2" charset="2"/>
              <a:buChar char="q"/>
            </a:pPr>
            <a:endParaRPr lang="en-GB" sz="2000" dirty="0"/>
          </a:p>
          <a:p>
            <a:pPr>
              <a:buFont typeface="Wingdings" panose="05000000000000000000" pitchFamily="2" charset="2"/>
              <a:buChar char="q"/>
            </a:pPr>
            <a:endParaRPr lang="en-GB" sz="2000" dirty="0"/>
          </a:p>
          <a:p>
            <a:pPr>
              <a:buFont typeface="Wingdings" panose="05000000000000000000" pitchFamily="2" charset="2"/>
              <a:buChar char="q"/>
            </a:pPr>
            <a:endParaRPr lang="en-US" sz="2000" dirty="0"/>
          </a:p>
          <a:p>
            <a:pPr>
              <a:buFont typeface="Wingdings" panose="05000000000000000000" pitchFamily="2" charset="2"/>
              <a:buChar char="q"/>
            </a:pPr>
            <a:endParaRPr lang="en-US" sz="2000" dirty="0"/>
          </a:p>
          <a:p>
            <a:endParaRPr lang="en-US" sz="1700" dirty="0"/>
          </a:p>
          <a:p>
            <a:endParaRPr lang="en-US" sz="1700" dirty="0"/>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06F7C841-B38F-4C57-9244-1A6DCE4E1A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2676" y="673528"/>
            <a:ext cx="3496480" cy="1533340"/>
          </a:xfrm>
          <a:prstGeom prst="rect">
            <a:avLst/>
          </a:prstGeom>
        </p:spPr>
      </p:pic>
    </p:spTree>
    <p:extLst>
      <p:ext uri="{BB962C8B-B14F-4D97-AF65-F5344CB8AC3E}">
        <p14:creationId xmlns:p14="http://schemas.microsoft.com/office/powerpoint/2010/main" val="137845338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209C64-4F7E-4400-82C7-6F656329A610}"/>
              </a:ext>
            </a:extLst>
          </p:cNvPr>
          <p:cNvSpPr>
            <a:spLocks noGrp="1"/>
          </p:cNvSpPr>
          <p:nvPr>
            <p:ph type="title"/>
          </p:nvPr>
        </p:nvSpPr>
        <p:spPr>
          <a:xfrm>
            <a:off x="9985" y="-103459"/>
            <a:ext cx="7515120" cy="1061633"/>
          </a:xfrm>
          <a:ln w="15875">
            <a:noFill/>
          </a:ln>
        </p:spPr>
        <p:txBody>
          <a:bodyPr vert="horz" lIns="91440" tIns="45720" rIns="91440" bIns="45720" rtlCol="0" anchor="ctr">
            <a:normAutofit/>
          </a:bodyPr>
          <a:lstStyle/>
          <a:p>
            <a:pPr marL="0" marR="0" lvl="0" indent="0" fontAlgn="auto">
              <a:spcAft>
                <a:spcPts val="0"/>
              </a:spcAft>
              <a:buClrTx/>
              <a:buSzTx/>
              <a:tabLst/>
              <a:defRPr/>
            </a:pPr>
            <a:r>
              <a:rPr lang="en-US" sz="3100" b="1" dirty="0">
                <a:solidFill>
                  <a:srgbClr val="0070C0"/>
                </a:solidFill>
              </a:rPr>
              <a:t>INFECTION CONTROL PRINCIPLES</a:t>
            </a:r>
            <a:endParaRPr kumimoji="0" lang="en-US" sz="2800" b="1" i="0" u="none" strike="noStrike" cap="none" spc="0" normalizeH="0" baseline="0" noProof="0" dirty="0">
              <a:ln>
                <a:noFill/>
              </a:ln>
              <a:effectLst/>
              <a:uLnTx/>
              <a:uFillTx/>
            </a:endParaRPr>
          </a:p>
        </p:txBody>
      </p:sp>
      <p:sp>
        <p:nvSpPr>
          <p:cNvPr id="4" name="Content Placeholder 3">
            <a:extLst>
              <a:ext uri="{FF2B5EF4-FFF2-40B4-BE49-F238E27FC236}">
                <a16:creationId xmlns:a16="http://schemas.microsoft.com/office/drawing/2014/main" id="{C2DED7F1-75ED-4730-942F-E3B4385E8AB2}"/>
              </a:ext>
            </a:extLst>
          </p:cNvPr>
          <p:cNvSpPr>
            <a:spLocks noGrp="1"/>
          </p:cNvSpPr>
          <p:nvPr>
            <p:ph idx="1"/>
          </p:nvPr>
        </p:nvSpPr>
        <p:spPr>
          <a:xfrm>
            <a:off x="0" y="812800"/>
            <a:ext cx="7603019" cy="5909305"/>
          </a:xfrm>
        </p:spPr>
        <p:txBody>
          <a:bodyPr vert="horz" lIns="91440" tIns="45720" rIns="91440" bIns="45720" rtlCol="0" anchor="t">
            <a:normAutofit fontScale="92500"/>
          </a:bodyPr>
          <a:lstStyle/>
          <a:p>
            <a:pPr marL="0" indent="0">
              <a:lnSpc>
                <a:spcPct val="110000"/>
              </a:lnSpc>
              <a:buNone/>
              <a:tabLst>
                <a:tab pos="4035425" algn="l"/>
              </a:tabLst>
            </a:pPr>
            <a:r>
              <a:rPr lang="en-GB" sz="2400" b="1" dirty="0">
                <a:solidFill>
                  <a:schemeClr val="bg1"/>
                </a:solidFill>
              </a:rPr>
              <a:t>Routine use of PPE</a:t>
            </a:r>
          </a:p>
          <a:p>
            <a:pPr marL="447675" indent="-355600">
              <a:lnSpc>
                <a:spcPct val="110000"/>
              </a:lnSpc>
              <a:tabLst>
                <a:tab pos="4035425" algn="l"/>
              </a:tabLst>
            </a:pPr>
            <a:r>
              <a:rPr lang="en-GB" sz="2400" dirty="0">
                <a:solidFill>
                  <a:schemeClr val="bg1"/>
                </a:solidFill>
              </a:rPr>
              <a:t>required where a child’s </a:t>
            </a:r>
            <a:r>
              <a:rPr lang="en-US" altLang="en-US" sz="2400" dirty="0">
                <a:solidFill>
                  <a:schemeClr val="bg1"/>
                </a:solidFill>
              </a:rPr>
              <a:t>care routinely already involves the use of PPE due to their intimate care needs - they should continue to receive their care in the same way.</a:t>
            </a:r>
          </a:p>
          <a:p>
            <a:pPr marL="92075" indent="0">
              <a:lnSpc>
                <a:spcPct val="110000"/>
              </a:lnSpc>
              <a:buNone/>
              <a:tabLst>
                <a:tab pos="4035425" algn="l"/>
              </a:tabLst>
            </a:pPr>
            <a:r>
              <a:rPr lang="en-US" altLang="en-US" sz="2400" b="1" dirty="0">
                <a:solidFill>
                  <a:schemeClr val="bg1"/>
                </a:solidFill>
              </a:rPr>
              <a:t>Face coverings</a:t>
            </a:r>
          </a:p>
          <a:p>
            <a:pPr marL="447675" indent="-355600">
              <a:lnSpc>
                <a:spcPct val="110000"/>
              </a:lnSpc>
              <a:tabLst>
                <a:tab pos="4035425" algn="l"/>
              </a:tabLst>
            </a:pPr>
            <a:r>
              <a:rPr lang="en-GB" sz="2400" dirty="0">
                <a:solidFill>
                  <a:schemeClr val="bg1"/>
                </a:solidFill>
              </a:rPr>
              <a:t>not classified as PPE. </a:t>
            </a:r>
          </a:p>
          <a:p>
            <a:pPr marL="447675" indent="-355600">
              <a:lnSpc>
                <a:spcPct val="110000"/>
              </a:lnSpc>
              <a:tabLst>
                <a:tab pos="4035425" algn="l"/>
              </a:tabLst>
            </a:pPr>
            <a:r>
              <a:rPr lang="en-GB" sz="2400" dirty="0">
                <a:solidFill>
                  <a:schemeClr val="bg1"/>
                </a:solidFill>
              </a:rPr>
              <a:t>intended to protect others, not the wearer, against the spread of infection because they cover the nose and mouth, which are the main confirmed sources of transmission of virus.</a:t>
            </a:r>
          </a:p>
          <a:p>
            <a:pPr marL="447675" indent="-355600">
              <a:lnSpc>
                <a:spcPct val="110000"/>
              </a:lnSpc>
              <a:tabLst>
                <a:tab pos="4035425" algn="l"/>
              </a:tabLst>
            </a:pPr>
            <a:r>
              <a:rPr lang="en-GB" sz="2400" dirty="0">
                <a:solidFill>
                  <a:schemeClr val="bg1"/>
                </a:solidFill>
              </a:rPr>
              <a:t>in situations where social distancing between adults in settings is not possible (for example when moving around in corridors and communal areas), settings have the discretion to recommend the use of face coverings for adults on site.</a:t>
            </a:r>
          </a:p>
          <a:p>
            <a:pPr marL="92075" indent="0">
              <a:lnSpc>
                <a:spcPct val="110000"/>
              </a:lnSpc>
              <a:buNone/>
              <a:tabLst>
                <a:tab pos="4035425" algn="l"/>
              </a:tabLst>
            </a:pPr>
            <a:endParaRPr lang="en-US" altLang="en-US" sz="2600" dirty="0">
              <a:solidFill>
                <a:schemeClr val="bg1"/>
              </a:solidFill>
            </a:endParaRPr>
          </a:p>
          <a:p>
            <a:pPr marL="534988" indent="-534988">
              <a:lnSpc>
                <a:spcPct val="120000"/>
              </a:lnSpc>
              <a:buFont typeface="Wingdings" panose="05000000000000000000" pitchFamily="2" charset="2"/>
              <a:buChar char="q"/>
              <a:tabLst>
                <a:tab pos="4035425" algn="l"/>
              </a:tabLst>
            </a:pPr>
            <a:endParaRPr lang="en-GB" sz="3200" dirty="0">
              <a:solidFill>
                <a:schemeClr val="bg1"/>
              </a:solidFill>
            </a:endParaRPr>
          </a:p>
          <a:p>
            <a:pPr marL="534988" indent="-534988">
              <a:buFont typeface="Wingdings" panose="05000000000000000000" pitchFamily="2" charset="2"/>
              <a:buChar char="q"/>
              <a:tabLst>
                <a:tab pos="4035425" algn="l"/>
              </a:tabLst>
            </a:pPr>
            <a:endParaRPr lang="en-US" dirty="0"/>
          </a:p>
          <a:p>
            <a:pPr marL="534988" indent="-534988">
              <a:buFont typeface="Wingdings" panose="05000000000000000000" pitchFamily="2" charset="2"/>
              <a:buChar char="q"/>
              <a:tabLst>
                <a:tab pos="4035425" algn="l"/>
              </a:tabLst>
            </a:pPr>
            <a:endParaRPr lang="en-US" dirty="0"/>
          </a:p>
          <a:p>
            <a:pPr marL="534988" indent="-534988">
              <a:buFont typeface="Wingdings" panose="05000000000000000000" pitchFamily="2" charset="2"/>
              <a:buChar char="q"/>
              <a:tabLst>
                <a:tab pos="4035425" algn="l"/>
              </a:tabLst>
            </a:pPr>
            <a:endParaRPr lang="en-GB" dirty="0"/>
          </a:p>
          <a:p>
            <a:pPr marL="450850" indent="-450850">
              <a:buFont typeface="Wingdings" panose="05000000000000000000" pitchFamily="2" charset="2"/>
              <a:buChar char="q"/>
            </a:pPr>
            <a:endParaRPr lang="en-GB" sz="2000" dirty="0"/>
          </a:p>
          <a:p>
            <a:pPr>
              <a:buFont typeface="Wingdings" panose="05000000000000000000" pitchFamily="2" charset="2"/>
              <a:buChar char="q"/>
            </a:pPr>
            <a:endParaRPr lang="en-GB" sz="2000" dirty="0"/>
          </a:p>
          <a:p>
            <a:pPr>
              <a:buFont typeface="Wingdings" panose="05000000000000000000" pitchFamily="2" charset="2"/>
              <a:buChar char="q"/>
            </a:pPr>
            <a:endParaRPr lang="en-US" sz="2000" dirty="0"/>
          </a:p>
          <a:p>
            <a:pPr>
              <a:buFont typeface="Wingdings" panose="05000000000000000000" pitchFamily="2" charset="2"/>
              <a:buChar char="q"/>
            </a:pPr>
            <a:endParaRPr lang="en-US" sz="2000" dirty="0"/>
          </a:p>
          <a:p>
            <a:endParaRPr lang="en-US" sz="1700" dirty="0"/>
          </a:p>
          <a:p>
            <a:endParaRPr lang="en-US" sz="1700" dirty="0"/>
          </a:p>
        </p:txBody>
      </p:sp>
      <p:sp>
        <p:nvSpPr>
          <p:cNvPr id="71" name="Freeform: Shape 70">
            <a:extLst>
              <a:ext uri="{FF2B5EF4-FFF2-40B4-BE49-F238E27FC236}">
                <a16:creationId xmlns:a16="http://schemas.microsoft.com/office/drawing/2014/main" id="{2C6A2225-94AF-4BC4-98F4-77746E7B1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46EA0402-5843-4D53-BF9C-BE7205812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89830" y="1"/>
            <a:ext cx="4502173" cy="344821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648F5915-2CE1-4F74-88C5-D4366893D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Freeform: Shape 76">
            <a:extLst>
              <a:ext uri="{FF2B5EF4-FFF2-40B4-BE49-F238E27FC236}">
                <a16:creationId xmlns:a16="http://schemas.microsoft.com/office/drawing/2014/main" id="{91B43EC4-7D6F-44CA-82DD-103883D23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8827" y="4082142"/>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PHD option2 CMYK">
            <a:extLst>
              <a:ext uri="{FF2B5EF4-FFF2-40B4-BE49-F238E27FC236}">
                <a16:creationId xmlns:a16="http://schemas.microsoft.com/office/drawing/2014/main" id="{D6AF1797-F7EF-48CA-9194-83E06891A818}"/>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436232" y="5351319"/>
            <a:ext cx="2394408" cy="760224"/>
          </a:xfrm>
          <a:prstGeom prst="rect">
            <a:avLst/>
          </a:prstGeom>
          <a:noFill/>
        </p:spPr>
      </p:pic>
      <p:pic>
        <p:nvPicPr>
          <p:cNvPr id="10" name="Picture 9">
            <a:extLst>
              <a:ext uri="{FF2B5EF4-FFF2-40B4-BE49-F238E27FC236}">
                <a16:creationId xmlns:a16="http://schemas.microsoft.com/office/drawing/2014/main" id="{0F581EA7-7C59-4557-95C9-25AE15EDCF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0314" y="567373"/>
            <a:ext cx="3496480" cy="1533340"/>
          </a:xfrm>
          <a:prstGeom prst="rect">
            <a:avLst/>
          </a:prstGeom>
        </p:spPr>
      </p:pic>
    </p:spTree>
    <p:extLst>
      <p:ext uri="{BB962C8B-B14F-4D97-AF65-F5344CB8AC3E}">
        <p14:creationId xmlns:p14="http://schemas.microsoft.com/office/powerpoint/2010/main" val="346749675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1214</TotalTime>
  <Words>3126</Words>
  <Application>Microsoft Office PowerPoint</Application>
  <PresentationFormat>Widescreen</PresentationFormat>
  <Paragraphs>242</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Office Theme</vt:lpstr>
      <vt:lpstr>(Version 1: February 2021) </vt:lpstr>
      <vt:lpstr>This document, based on national guidance, has been developed by Public Health Dorset into a bitesize version for all Easter in Dorset groups and staff * to help reduce the risk of infection and transmission of COVID-19. </vt:lpstr>
      <vt:lpstr>PowerPoint Presentation</vt:lpstr>
      <vt:lpstr>PowerPoint Presentation</vt:lpstr>
      <vt:lpstr>CONFIGURATION OF EASTER IN DORSET GROUPS  </vt:lpstr>
      <vt:lpstr>CONFIGURATION OF EASTER IN DORSET GROUPS  </vt:lpstr>
      <vt:lpstr>CONFIGURATION OF EASTER IN DORSET GROUPS  </vt:lpstr>
      <vt:lpstr>SETTING UP PREMISES TO MAXIMISE INFECTION CONTROL MEASURES  </vt:lpstr>
      <vt:lpstr>INFECTION CONTROL PRINCIPLES</vt:lpstr>
      <vt:lpstr>INFECTION CONTROL PRINCIPLES</vt:lpstr>
      <vt:lpstr>CLEANING</vt:lpstr>
      <vt:lpstr>CLEANING</vt:lpstr>
      <vt:lpstr>CLEANING</vt:lpstr>
      <vt:lpstr>GUIDANCE FOR GROUPS &amp; ATTENDEES   </vt:lpstr>
      <vt:lpstr>GUIDANCE FOR GROUPS &amp; ATTENDEES </vt:lpstr>
      <vt:lpstr>PowerPoint Presentation</vt:lpstr>
      <vt:lpstr>PowerPoint Presentation</vt:lpstr>
      <vt:lpstr>COVID-19 SYMPTOMS</vt:lpstr>
      <vt:lpstr>CHILD/CHILDREN WITH COVID-19 SYMPTOMS WHILST AT THE GROUP</vt:lpstr>
      <vt:lpstr>PowerPoint Presentation</vt:lpstr>
      <vt:lpstr>CHILD/CHILDREN WITH COVID-19 SYMPTOMS WHILST AT THE GROUP</vt:lpstr>
      <vt:lpstr>PowerPoint Presentation</vt:lpstr>
      <vt:lpstr>IDENTIFYING CLOSE CONTACTS</vt:lpstr>
      <vt:lpstr>HOW TO WORK OUT SELF-ISOLATION DATES </vt:lpstr>
      <vt:lpstr>COVID-19 TESTING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document is based on national guidance and has been developed into a bitesize version for Summer in Dorset groups and staff.</dc:title>
  <dc:creator>Jen Spencer</dc:creator>
  <cp:lastModifiedBy>Jen Spencer</cp:lastModifiedBy>
  <cp:revision>137</cp:revision>
  <dcterms:created xsi:type="dcterms:W3CDTF">2020-07-06T13:33:31Z</dcterms:created>
  <dcterms:modified xsi:type="dcterms:W3CDTF">2021-02-23T17:43:17Z</dcterms:modified>
</cp:coreProperties>
</file>