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70"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105" d="100"/>
          <a:sy n="105" d="100"/>
        </p:scale>
        <p:origin x="13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3E3224-674A-4B5B-9468-CD8BEF02BD44}"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153615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3E3224-674A-4B5B-9468-CD8BEF02BD44}"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222593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3E3224-674A-4B5B-9468-CD8BEF02BD44}"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24179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3E3224-674A-4B5B-9468-CD8BEF02BD44}"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419678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3E3224-674A-4B5B-9468-CD8BEF02BD44}"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400566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3E3224-674A-4B5B-9468-CD8BEF02BD44}"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309275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3E3224-674A-4B5B-9468-CD8BEF02BD44}" type="datetimeFigureOut">
              <a:rPr lang="en-GB" smtClean="0"/>
              <a:t>24/07/2019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21993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3E3224-674A-4B5B-9468-CD8BEF02BD44}" type="datetimeFigureOut">
              <a:rPr lang="en-GB" smtClean="0"/>
              <a:t>24/07/2019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261276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E3224-674A-4B5B-9468-CD8BEF02BD44}" type="datetimeFigureOut">
              <a:rPr lang="en-GB" smtClean="0"/>
              <a:t>24/07/2019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152360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3E3224-674A-4B5B-9468-CD8BEF02BD44}"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310223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3E3224-674A-4B5B-9468-CD8BEF02BD44}"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25E7C-30E2-4E8A-AE25-B597CCC56C8E}" type="slidenum">
              <a:rPr lang="en-GB" smtClean="0"/>
              <a:t>‹#›</a:t>
            </a:fld>
            <a:endParaRPr lang="en-GB"/>
          </a:p>
        </p:txBody>
      </p:sp>
    </p:spTree>
    <p:extLst>
      <p:ext uri="{BB962C8B-B14F-4D97-AF65-F5344CB8AC3E}">
        <p14:creationId xmlns:p14="http://schemas.microsoft.com/office/powerpoint/2010/main" val="194888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E3224-674A-4B5B-9468-CD8BEF02BD44}" type="datetimeFigureOut">
              <a:rPr lang="en-GB" smtClean="0"/>
              <a:t>24/07/2019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25E7C-30E2-4E8A-AE25-B597CCC56C8E}" type="slidenum">
              <a:rPr lang="en-GB" smtClean="0"/>
              <a:t>‹#›</a:t>
            </a:fld>
            <a:endParaRPr lang="en-GB"/>
          </a:p>
        </p:txBody>
      </p:sp>
    </p:spTree>
    <p:extLst>
      <p:ext uri="{BB962C8B-B14F-4D97-AF65-F5344CB8AC3E}">
        <p14:creationId xmlns:p14="http://schemas.microsoft.com/office/powerpoint/2010/main" val="780722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dorsetrapecrisis.org/" TargetMode="External"/><Relationship Id="rId2" Type="http://schemas.openxmlformats.org/officeDocument/2006/relationships/hyperlink" Target="http://www.google.co.uk/url?url=http://www.the-shores.org.uk/&amp;rct=j&amp;frm=1&amp;q=&amp;esrc=s&amp;sa=U&amp;ved=0ahUKEwiCgqj6uIrcAhXHuxQKHYNFATQQFggfMAE&amp;usg=AOvVaw1HNd_Qb2aizOgKTiO5XqV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gle.co.uk/url?url=https://www.gov.uk/government/publications/working-together-to-safeguard-children--2&amp;rct=j&amp;frm=1&amp;q=&amp;esrc=s&amp;sa=U&amp;ved=0ahUKEwiQzYCoqIrcAhXKfn0KHfPhBjoQFggUMAA&amp;usg=AOvVaw1mBrYuuvdsW5O6Q5XQ5Ip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721581/Information_sharing_advice_practitioners_safeguarding_servic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Safeguarding Update for Pharmacists</a:t>
            </a:r>
          </a:p>
        </p:txBody>
      </p:sp>
      <p:sp>
        <p:nvSpPr>
          <p:cNvPr id="3" name="Subtitle 2"/>
          <p:cNvSpPr>
            <a:spLocks noGrp="1"/>
          </p:cNvSpPr>
          <p:nvPr>
            <p:ph type="subTitle" idx="1"/>
          </p:nvPr>
        </p:nvSpPr>
        <p:spPr/>
        <p:txBody>
          <a:bodyPr/>
          <a:lstStyle/>
          <a:p>
            <a:r>
              <a:rPr lang="en-GB" dirty="0"/>
              <a:t>Jane Cromarty</a:t>
            </a:r>
          </a:p>
          <a:p>
            <a:r>
              <a:rPr lang="en-GB" dirty="0"/>
              <a:t>Jo Goodman</a:t>
            </a:r>
          </a:p>
          <a:p>
            <a:r>
              <a:rPr lang="en-GB" dirty="0"/>
              <a:t>July 2018</a:t>
            </a:r>
          </a:p>
        </p:txBody>
      </p:sp>
      <p:pic>
        <p:nvPicPr>
          <p:cNvPr id="4" name="Picture 3" descr="C:\Users\samantha.burton\AppData\Local\Microsoft\Windows\Temporary Internet Files\Content.Outlook\J2X1982I\Dorset Sexual Health Logo updated 2018 (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548680"/>
            <a:ext cx="3312368" cy="1800200"/>
          </a:xfrm>
          <a:prstGeom prst="rect">
            <a:avLst/>
          </a:prstGeom>
          <a:noFill/>
          <a:ln>
            <a:noFill/>
          </a:ln>
        </p:spPr>
      </p:pic>
    </p:spTree>
    <p:extLst>
      <p:ext uri="{BB962C8B-B14F-4D97-AF65-F5344CB8AC3E}">
        <p14:creationId xmlns:p14="http://schemas.microsoft.com/office/powerpoint/2010/main" val="163059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for discussion</a:t>
            </a:r>
          </a:p>
        </p:txBody>
      </p:sp>
      <p:sp>
        <p:nvSpPr>
          <p:cNvPr id="3" name="Content Placeholder 2"/>
          <p:cNvSpPr>
            <a:spLocks noGrp="1"/>
          </p:cNvSpPr>
          <p:nvPr>
            <p:ph idx="1"/>
          </p:nvPr>
        </p:nvSpPr>
        <p:spPr/>
        <p:txBody>
          <a:bodyPr>
            <a:normAutofit fontScale="70000" lnSpcReduction="20000"/>
          </a:bodyPr>
          <a:lstStyle/>
          <a:p>
            <a:pPr marL="0" indent="0">
              <a:buNone/>
            </a:pPr>
            <a:endParaRPr lang="en-GB" dirty="0"/>
          </a:p>
          <a:p>
            <a:r>
              <a:rPr lang="en-GB" dirty="0"/>
              <a:t>Sophie is a 16 year old female who comes in to request emergency contraception. She had unprotected sex nearly 48 hours previously and doesn’t usually take any other form of contraception. </a:t>
            </a:r>
          </a:p>
          <a:p>
            <a:r>
              <a:rPr lang="en-GB" dirty="0"/>
              <a:t>During the consultation Sophie discloses that the incident wasn’t consensual and she hasn’t told anyone else.</a:t>
            </a:r>
          </a:p>
          <a:p>
            <a:endParaRPr lang="en-GB" dirty="0"/>
          </a:p>
          <a:p>
            <a:endParaRPr lang="en-GB" dirty="0"/>
          </a:p>
          <a:p>
            <a:r>
              <a:rPr lang="en-GB" i="1" dirty="0"/>
              <a:t>What information do you need from Sophie to determine her safeguarding risk?</a:t>
            </a:r>
            <a:endParaRPr lang="en-GB" dirty="0"/>
          </a:p>
          <a:p>
            <a:endParaRPr lang="en-GB" dirty="0"/>
          </a:p>
          <a:p>
            <a:r>
              <a:rPr lang="en-GB" i="1" dirty="0"/>
              <a:t>Where could you signpost her to?</a:t>
            </a:r>
          </a:p>
          <a:p>
            <a:endParaRPr lang="en-GB" i="1" dirty="0"/>
          </a:p>
          <a:p>
            <a:r>
              <a:rPr lang="en-GB" i="1" dirty="0"/>
              <a:t>Where does your responsibility end?</a:t>
            </a:r>
            <a:endParaRPr lang="en-GB" dirty="0"/>
          </a:p>
          <a:p>
            <a:endParaRPr lang="en-GB" dirty="0"/>
          </a:p>
        </p:txBody>
      </p:sp>
    </p:spTree>
    <p:extLst>
      <p:ext uri="{BB962C8B-B14F-4D97-AF65-F5344CB8AC3E}">
        <p14:creationId xmlns:p14="http://schemas.microsoft.com/office/powerpoint/2010/main" val="421165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 group work</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2694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Scenario 2</a:t>
            </a:r>
          </a:p>
        </p:txBody>
      </p:sp>
      <p:sp>
        <p:nvSpPr>
          <p:cNvPr id="3" name="Content Placeholder 2"/>
          <p:cNvSpPr>
            <a:spLocks noGrp="1"/>
          </p:cNvSpPr>
          <p:nvPr>
            <p:ph idx="1"/>
          </p:nvPr>
        </p:nvSpPr>
        <p:spPr/>
        <p:txBody>
          <a:bodyPr>
            <a:normAutofit fontScale="77500" lnSpcReduction="20000"/>
          </a:bodyPr>
          <a:lstStyle/>
          <a:p>
            <a:r>
              <a:rPr lang="en-GB" dirty="0"/>
              <a:t>Danielle is a 16 year old female who has attended with </a:t>
            </a:r>
            <a:r>
              <a:rPr lang="en-GB"/>
              <a:t>a prescription from </a:t>
            </a:r>
            <a:r>
              <a:rPr lang="en-GB" dirty="0"/>
              <a:t>her GP for the combined contraceptive pill. She has not taken it before and tells you that her boyfriend has also given her some money to buy more condoms. She also mentions that he pays for her phone contract every month – he is outside in the car waiting for her.</a:t>
            </a:r>
          </a:p>
          <a:p>
            <a:endParaRPr lang="en-GB" dirty="0"/>
          </a:p>
          <a:p>
            <a:endParaRPr lang="en-GB" dirty="0"/>
          </a:p>
          <a:p>
            <a:r>
              <a:rPr lang="en-GB" i="1" dirty="0"/>
              <a:t>What are your immediate concerns for Danielle?</a:t>
            </a:r>
            <a:endParaRPr lang="en-GB" dirty="0"/>
          </a:p>
          <a:p>
            <a:endParaRPr lang="en-GB" dirty="0"/>
          </a:p>
          <a:p>
            <a:pPr marL="0" indent="0">
              <a:buNone/>
            </a:pPr>
            <a:r>
              <a:rPr lang="en-GB" i="1" dirty="0"/>
              <a:t> </a:t>
            </a:r>
            <a:endParaRPr lang="en-GB" dirty="0"/>
          </a:p>
          <a:p>
            <a:r>
              <a:rPr lang="en-GB" i="1" dirty="0"/>
              <a:t>Would you ask for more information about her partner?</a:t>
            </a:r>
            <a:endParaRPr lang="en-GB" dirty="0"/>
          </a:p>
          <a:p>
            <a:endParaRPr lang="en-GB" dirty="0"/>
          </a:p>
        </p:txBody>
      </p:sp>
    </p:spTree>
    <p:extLst>
      <p:ext uri="{BB962C8B-B14F-4D97-AF65-F5344CB8AC3E}">
        <p14:creationId xmlns:p14="http://schemas.microsoft.com/office/powerpoint/2010/main" val="4285597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 group work</a:t>
            </a:r>
          </a:p>
        </p:txBody>
      </p:sp>
    </p:spTree>
    <p:extLst>
      <p:ext uri="{BB962C8B-B14F-4D97-AF65-F5344CB8AC3E}">
        <p14:creationId xmlns:p14="http://schemas.microsoft.com/office/powerpoint/2010/main" val="317603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resources</a:t>
            </a:r>
          </a:p>
        </p:txBody>
      </p:sp>
      <p:sp>
        <p:nvSpPr>
          <p:cNvPr id="3" name="Content Placeholder 2"/>
          <p:cNvSpPr>
            <a:spLocks noGrp="1"/>
          </p:cNvSpPr>
          <p:nvPr>
            <p:ph idx="1"/>
          </p:nvPr>
        </p:nvSpPr>
        <p:spPr/>
        <p:txBody>
          <a:bodyPr>
            <a:normAutofit lnSpcReduction="10000"/>
          </a:bodyPr>
          <a:lstStyle/>
          <a:p>
            <a:pPr marL="0" indent="0">
              <a:buNone/>
            </a:pPr>
            <a:r>
              <a:rPr lang="en-GB" sz="3600" b="1" dirty="0"/>
              <a:t>The Shores- Dorset sexual assault referral centre</a:t>
            </a:r>
          </a:p>
          <a:p>
            <a:pPr marL="0" indent="0">
              <a:buNone/>
            </a:pPr>
            <a:r>
              <a:rPr lang="en-GB" dirty="0">
                <a:hlinkClick r:id="rId2"/>
              </a:rPr>
              <a:t>http://www.google.co.uk/url?url=http://www.the-shores.org.uk/&amp;rct=j&amp;frm=1&amp;q=&amp;esrc=s&amp;sa=U&amp;ved=0ahUKEwiCgqj6uIrcAhXHuxQKHYNFATQQFggfMAE&amp;usg=AOvVaw1HNd_Qb2aizOgKTiO5XqVl</a:t>
            </a:r>
            <a:endParaRPr lang="en-GB" dirty="0"/>
          </a:p>
          <a:p>
            <a:pPr marL="0" indent="0">
              <a:buNone/>
            </a:pPr>
            <a:r>
              <a:rPr lang="en-GB" i="1" u="sng">
                <a:hlinkClick r:id="rId3"/>
              </a:rPr>
              <a:t>www.dorsetrapecrisis.org/</a:t>
            </a:r>
            <a:endParaRPr lang="en-GB" dirty="0"/>
          </a:p>
          <a:p>
            <a:endParaRPr lang="en-GB" dirty="0"/>
          </a:p>
        </p:txBody>
      </p:sp>
    </p:spTree>
    <p:extLst>
      <p:ext uri="{BB962C8B-B14F-4D97-AF65-F5344CB8AC3E}">
        <p14:creationId xmlns:p14="http://schemas.microsoft.com/office/powerpoint/2010/main" val="3173029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 of objectives and questions </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75389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and Aims of session</a:t>
            </a:r>
          </a:p>
        </p:txBody>
      </p:sp>
      <p:sp>
        <p:nvSpPr>
          <p:cNvPr id="3" name="Content Placeholder 2"/>
          <p:cNvSpPr>
            <a:spLocks noGrp="1"/>
          </p:cNvSpPr>
          <p:nvPr>
            <p:ph idx="1"/>
          </p:nvPr>
        </p:nvSpPr>
        <p:spPr/>
        <p:txBody>
          <a:bodyPr/>
          <a:lstStyle/>
          <a:p>
            <a:r>
              <a:rPr lang="en-GB" dirty="0"/>
              <a:t>To review guidance underpinning our care</a:t>
            </a:r>
          </a:p>
          <a:p>
            <a:r>
              <a:rPr lang="en-GB" dirty="0"/>
              <a:t>To review supporting agencies</a:t>
            </a:r>
          </a:p>
          <a:p>
            <a:r>
              <a:rPr lang="en-GB" dirty="0"/>
              <a:t>Case studies</a:t>
            </a:r>
          </a:p>
          <a:p>
            <a:r>
              <a:rPr lang="en-GB" dirty="0"/>
              <a:t>Any questions</a:t>
            </a:r>
          </a:p>
          <a:p>
            <a:endParaRPr lang="en-GB" dirty="0"/>
          </a:p>
        </p:txBody>
      </p:sp>
    </p:spTree>
    <p:extLst>
      <p:ext uri="{BB962C8B-B14F-4D97-AF65-F5344CB8AC3E}">
        <p14:creationId xmlns:p14="http://schemas.microsoft.com/office/powerpoint/2010/main" val="87466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Safeguarding is everyone’s responsibility</a:t>
            </a:r>
          </a:p>
        </p:txBody>
      </p:sp>
      <p:sp>
        <p:nvSpPr>
          <p:cNvPr id="3" name="Content Placeholder 2"/>
          <p:cNvSpPr>
            <a:spLocks noGrp="1"/>
          </p:cNvSpPr>
          <p:nvPr>
            <p:ph idx="1"/>
          </p:nvPr>
        </p:nvSpPr>
        <p:spPr/>
        <p:txBody>
          <a:bodyPr>
            <a:normAutofit fontScale="77500" lnSpcReduction="20000"/>
          </a:bodyPr>
          <a:lstStyle/>
          <a:p>
            <a:endParaRPr lang="en-GB" dirty="0"/>
          </a:p>
          <a:p>
            <a:r>
              <a:rPr lang="en-GB" dirty="0"/>
              <a:t>Everyone who works with children has a responsibility for keeping them safe. No single practitioner can have a full picture of a child’s needs and circumstances and, if children and families are to receive the right help at the right time, everyone who comes into contact with them has a role to play in identifying concerns, sharing information and taking prompt action. </a:t>
            </a:r>
          </a:p>
          <a:p>
            <a:r>
              <a:rPr lang="en-GB" dirty="0">
                <a:hlinkClick r:id="rId2"/>
              </a:rPr>
              <a:t>https://www.google.co.uk/url?url=https://www.gov.uk/government/publications/working-together-to-safeguard-children--2&amp;rct=j&amp;frm=1&amp;q=&amp;esrc=s&amp;sa=U&amp;ved=0ahUKEwiQzYCoqIrcAhXKfn0KHfPhBjoQFggUMAA&amp;usg=AOvVaw1mBrYuuvdsW5O6Q5XQ5IpJ</a:t>
            </a:r>
            <a:endParaRPr lang="en-GB" dirty="0"/>
          </a:p>
          <a:p>
            <a:endParaRPr lang="en-GB" dirty="0"/>
          </a:p>
          <a:p>
            <a:endParaRPr lang="en-GB" dirty="0"/>
          </a:p>
        </p:txBody>
      </p:sp>
    </p:spTree>
    <p:extLst>
      <p:ext uri="{BB962C8B-B14F-4D97-AF65-F5344CB8AC3E}">
        <p14:creationId xmlns:p14="http://schemas.microsoft.com/office/powerpoint/2010/main" val="187706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would raise your concerns?</a:t>
            </a:r>
          </a:p>
        </p:txBody>
      </p:sp>
      <p:sp>
        <p:nvSpPr>
          <p:cNvPr id="3" name="Content Placeholder 2"/>
          <p:cNvSpPr>
            <a:spLocks noGrp="1"/>
          </p:cNvSpPr>
          <p:nvPr>
            <p:ph idx="1"/>
          </p:nvPr>
        </p:nvSpPr>
        <p:spPr/>
        <p:txBody>
          <a:bodyPr>
            <a:normAutofit lnSpcReduction="10000"/>
          </a:bodyPr>
          <a:lstStyle/>
          <a:p>
            <a:r>
              <a:rPr lang="en-GB" dirty="0"/>
              <a:t>Age</a:t>
            </a:r>
          </a:p>
          <a:p>
            <a:r>
              <a:rPr lang="en-GB" dirty="0"/>
              <a:t>Appearance </a:t>
            </a:r>
            <a:r>
              <a:rPr lang="en-GB" dirty="0" err="1"/>
              <a:t>e.g</a:t>
            </a:r>
            <a:r>
              <a:rPr lang="en-GB" dirty="0"/>
              <a:t> unkempt, bruises, </a:t>
            </a:r>
          </a:p>
          <a:p>
            <a:r>
              <a:rPr lang="en-GB" dirty="0"/>
              <a:t>Age of partner</a:t>
            </a:r>
          </a:p>
          <a:p>
            <a:r>
              <a:rPr lang="en-GB" dirty="0"/>
              <a:t>Who is accompanying them</a:t>
            </a:r>
          </a:p>
          <a:p>
            <a:r>
              <a:rPr lang="en-GB" dirty="0"/>
              <a:t>Where they are having sex</a:t>
            </a:r>
          </a:p>
          <a:p>
            <a:r>
              <a:rPr lang="en-GB" dirty="0"/>
              <a:t>Frequently going missing</a:t>
            </a:r>
          </a:p>
          <a:p>
            <a:r>
              <a:rPr lang="en-GB" dirty="0"/>
              <a:t>Feeling that something not quite right- intuition </a:t>
            </a:r>
          </a:p>
        </p:txBody>
      </p:sp>
    </p:spTree>
    <p:extLst>
      <p:ext uri="{BB962C8B-B14F-4D97-AF65-F5344CB8AC3E}">
        <p14:creationId xmlns:p14="http://schemas.microsoft.com/office/powerpoint/2010/main" val="409249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would you do?</a:t>
            </a:r>
          </a:p>
        </p:txBody>
      </p:sp>
      <p:sp>
        <p:nvSpPr>
          <p:cNvPr id="3" name="Content Placeholder 2"/>
          <p:cNvSpPr>
            <a:spLocks noGrp="1"/>
          </p:cNvSpPr>
          <p:nvPr>
            <p:ph idx="1"/>
          </p:nvPr>
        </p:nvSpPr>
        <p:spPr/>
        <p:txBody>
          <a:bodyPr/>
          <a:lstStyle/>
          <a:p>
            <a:r>
              <a:rPr lang="en-GB" dirty="0"/>
              <a:t>Establish limits to confidentiality, seek consent to share information</a:t>
            </a:r>
          </a:p>
          <a:p>
            <a:r>
              <a:rPr lang="en-GB" dirty="0"/>
              <a:t>Address immediate concern </a:t>
            </a:r>
            <a:r>
              <a:rPr lang="en-GB" dirty="0" err="1"/>
              <a:t>e.g</a:t>
            </a:r>
            <a:r>
              <a:rPr lang="en-GB" dirty="0"/>
              <a:t> emergency contraception</a:t>
            </a:r>
          </a:p>
          <a:p>
            <a:r>
              <a:rPr lang="en-GB" dirty="0"/>
              <a:t>Take contact details</a:t>
            </a:r>
          </a:p>
          <a:p>
            <a:r>
              <a:rPr lang="en-GB" dirty="0"/>
              <a:t>Who else is involved with the young person?</a:t>
            </a:r>
          </a:p>
          <a:p>
            <a:r>
              <a:rPr lang="en-GB" dirty="0"/>
              <a:t>Seek advice </a:t>
            </a:r>
            <a:r>
              <a:rPr lang="en-GB" dirty="0" err="1"/>
              <a:t>e.g</a:t>
            </a:r>
            <a:r>
              <a:rPr lang="en-GB" dirty="0"/>
              <a:t> Safeguarding Advisors</a:t>
            </a:r>
          </a:p>
          <a:p>
            <a:endParaRPr lang="en-GB" dirty="0"/>
          </a:p>
        </p:txBody>
      </p:sp>
    </p:spTree>
    <p:extLst>
      <p:ext uri="{BB962C8B-B14F-4D97-AF65-F5344CB8AC3E}">
        <p14:creationId xmlns:p14="http://schemas.microsoft.com/office/powerpoint/2010/main" val="131465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Sharing information</a:t>
            </a:r>
          </a:p>
        </p:txBody>
      </p:sp>
      <p:sp>
        <p:nvSpPr>
          <p:cNvPr id="3" name="Content Placeholder 2"/>
          <p:cNvSpPr>
            <a:spLocks noGrp="1"/>
          </p:cNvSpPr>
          <p:nvPr>
            <p:ph idx="1"/>
          </p:nvPr>
        </p:nvSpPr>
        <p:spPr/>
        <p:txBody>
          <a:bodyPr/>
          <a:lstStyle/>
          <a:p>
            <a:r>
              <a:rPr lang="en-GB" dirty="0"/>
              <a:t>Serious Case Reviews frequently reveal lack of sharing information</a:t>
            </a:r>
          </a:p>
          <a:p>
            <a:r>
              <a:rPr lang="en-GB" dirty="0"/>
              <a:t>When deciding whether to share information consider the 7 golden rules </a:t>
            </a:r>
            <a:r>
              <a:rPr lang="en-GB" dirty="0">
                <a:hlinkClick r:id="rId2"/>
              </a:rPr>
              <a:t>https://www.gov.uk/government/uploads/system/uploads/attachment_data/file/721581/Information_sharing_advice_practitioners_safeguarding_services.pdf</a:t>
            </a:r>
            <a:endParaRPr lang="en-GB" dirty="0"/>
          </a:p>
          <a:p>
            <a:endParaRPr lang="en-GB" dirty="0"/>
          </a:p>
        </p:txBody>
      </p:sp>
    </p:spTree>
    <p:extLst>
      <p:ext uri="{BB962C8B-B14F-4D97-AF65-F5344CB8AC3E}">
        <p14:creationId xmlns:p14="http://schemas.microsoft.com/office/powerpoint/2010/main" val="185184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
            <a:ext cx="8496944" cy="6494085"/>
          </a:xfrm>
          <a:prstGeom prst="rect">
            <a:avLst/>
          </a:prstGeom>
        </p:spPr>
        <p:txBody>
          <a:bodyPr wrap="square">
            <a:spAutoFit/>
          </a:bodyPr>
          <a:lstStyle/>
          <a:p>
            <a:r>
              <a:rPr lang="en-GB" sz="1600" dirty="0"/>
              <a:t>Remember that the General Data Protection Regulation (GDPR), Data Protection Act 2018 and human rights law are not barriers to justified information sharing, but provide a framework to ensure that personal information about living individuals is shared appropriately. </a:t>
            </a:r>
          </a:p>
          <a:p>
            <a:endParaRPr lang="en-GB" sz="1600" dirty="0"/>
          </a:p>
          <a:p>
            <a:r>
              <a:rPr lang="en-GB" sz="1600" dirty="0"/>
              <a:t>2. Be open and honest with the individual (and/or their family where appropriate) from the outset about why, what, how and with whom information will, or could be shared, and seek their agreement, unless it is unsafe or inappropriate to do so.</a:t>
            </a:r>
          </a:p>
          <a:p>
            <a:r>
              <a:rPr lang="en-GB" sz="1600" dirty="0"/>
              <a:t> </a:t>
            </a:r>
          </a:p>
          <a:p>
            <a:r>
              <a:rPr lang="en-GB" sz="1600" dirty="0"/>
              <a:t>3. Seek advice from other practitioners, or your information governance lead, if you are in any doubt about sharing the information concerned, without disclosing the identity of the individual where possible. </a:t>
            </a:r>
          </a:p>
          <a:p>
            <a:r>
              <a:rPr lang="en-GB" sz="1600" dirty="0"/>
              <a:t>4. Where possible, share information with consent, and where possible, respect the wishes of those who do not consent to having their information shared. Under the GDPR and Data Protection Act </a:t>
            </a:r>
          </a:p>
          <a:p>
            <a:r>
              <a:rPr lang="en-GB" sz="1600" dirty="0"/>
              <a:t>2018 you may share information without consent if, in your judgement, there is a lawful basis to do so, such as where safety may be at risk. You will need to base your judgement on the facts of the case. When you are sharing or requesting personal information from someone, be clear of the basis upon which you are doing so. Where you do not have consent, be mindful that an individual might not expect information to be shared. </a:t>
            </a:r>
          </a:p>
          <a:p>
            <a:r>
              <a:rPr lang="en-GB" sz="1600" dirty="0"/>
              <a:t>5. Consider safety and well-being: base your information sharing decisions on considerations of the safety and well-being of the individual and others who may be affected by their actions. </a:t>
            </a:r>
          </a:p>
          <a:p>
            <a:r>
              <a:rPr lang="en-GB" sz="1600" dirty="0"/>
              <a:t>6. Necessary, proportionate, relevant, adequate, accurate, timely and secure: ensure that the information you share is necessary for the purpose for which you are sharing it, is shared only with those individuals who need to have it, is accurate and up-to-date, is shared in a timely fashion, and is shared securely (see principles). </a:t>
            </a:r>
          </a:p>
          <a:p>
            <a:r>
              <a:rPr lang="en-GB" sz="1600" dirty="0"/>
              <a:t>7. Keep a record of your decision and the reasons for it – whether it is to share information or not. If you decide to share, then record what you have shared, with whom and for what purpose. 	</a:t>
            </a:r>
          </a:p>
        </p:txBody>
      </p:sp>
    </p:spTree>
    <p:extLst>
      <p:ext uri="{BB962C8B-B14F-4D97-AF65-F5344CB8AC3E}">
        <p14:creationId xmlns:p14="http://schemas.microsoft.com/office/powerpoint/2010/main" val="9458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Who would you share information with?</a:t>
            </a:r>
          </a:p>
        </p:txBody>
      </p:sp>
      <p:sp>
        <p:nvSpPr>
          <p:cNvPr id="3" name="Content Placeholder 2"/>
          <p:cNvSpPr>
            <a:spLocks noGrp="1"/>
          </p:cNvSpPr>
          <p:nvPr>
            <p:ph idx="1"/>
          </p:nvPr>
        </p:nvSpPr>
        <p:spPr/>
        <p:txBody>
          <a:bodyPr/>
          <a:lstStyle/>
          <a:p>
            <a:r>
              <a:rPr lang="en-GB" dirty="0"/>
              <a:t>Safeguarding Advisors </a:t>
            </a:r>
            <a:r>
              <a:rPr lang="en-GB" b="1" dirty="0"/>
              <a:t>01305 361469</a:t>
            </a:r>
          </a:p>
          <a:p>
            <a:r>
              <a:rPr lang="en-GB" dirty="0"/>
              <a:t>The Multi Agency Safeguarding Hub (MASH) </a:t>
            </a:r>
            <a:r>
              <a:rPr lang="en-GB" b="1" dirty="0"/>
              <a:t>01202 228866</a:t>
            </a:r>
          </a:p>
          <a:p>
            <a:r>
              <a:rPr lang="en-GB" dirty="0"/>
              <a:t>Contraception &amp; sexual services </a:t>
            </a:r>
            <a:r>
              <a:rPr lang="en-GB" b="1" dirty="0"/>
              <a:t>03003031948</a:t>
            </a:r>
          </a:p>
          <a:p>
            <a:r>
              <a:rPr lang="en-GB" dirty="0"/>
              <a:t>Young person’s Social Worker, CAMHS worker, School Nurse, LAC nurse, GP </a:t>
            </a:r>
            <a:r>
              <a:rPr lang="en-GB" dirty="0" err="1"/>
              <a:t>etc</a:t>
            </a:r>
            <a:endParaRPr lang="en-GB" dirty="0"/>
          </a:p>
        </p:txBody>
      </p:sp>
    </p:spTree>
    <p:extLst>
      <p:ext uri="{BB962C8B-B14F-4D97-AF65-F5344CB8AC3E}">
        <p14:creationId xmlns:p14="http://schemas.microsoft.com/office/powerpoint/2010/main" val="163495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Documentation and audit trail</a:t>
            </a:r>
          </a:p>
        </p:txBody>
      </p:sp>
      <p:sp>
        <p:nvSpPr>
          <p:cNvPr id="3" name="Content Placeholder 2"/>
          <p:cNvSpPr>
            <a:spLocks noGrp="1"/>
          </p:cNvSpPr>
          <p:nvPr>
            <p:ph idx="1"/>
          </p:nvPr>
        </p:nvSpPr>
        <p:spPr/>
        <p:txBody>
          <a:bodyPr/>
          <a:lstStyle/>
          <a:p>
            <a:r>
              <a:rPr lang="en-GB" dirty="0"/>
              <a:t>Where can you record your actions?</a:t>
            </a:r>
          </a:p>
        </p:txBody>
      </p:sp>
    </p:spTree>
    <p:extLst>
      <p:ext uri="{BB962C8B-B14F-4D97-AF65-F5344CB8AC3E}">
        <p14:creationId xmlns:p14="http://schemas.microsoft.com/office/powerpoint/2010/main" val="2062956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978</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Safeguarding Update for Pharmacists</vt:lpstr>
      <vt:lpstr>Introduction and Aims of session</vt:lpstr>
      <vt:lpstr>Safeguarding is everyone’s responsibility</vt:lpstr>
      <vt:lpstr>What would raise your concerns?</vt:lpstr>
      <vt:lpstr>What would you do?</vt:lpstr>
      <vt:lpstr>Sharing information</vt:lpstr>
      <vt:lpstr>PowerPoint Presentation</vt:lpstr>
      <vt:lpstr>Who would you share information with?</vt:lpstr>
      <vt:lpstr>Documentation and audit trail</vt:lpstr>
      <vt:lpstr>Case study for discussion</vt:lpstr>
      <vt:lpstr>Review group work</vt:lpstr>
      <vt:lpstr>Scenario 2</vt:lpstr>
      <vt:lpstr>Review group work</vt:lpstr>
      <vt:lpstr>Further resources</vt:lpstr>
      <vt:lpstr>Review of objectives and questions </vt:lpstr>
    </vt:vector>
  </TitlesOfParts>
  <Company>DHC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Update for Pharmacists</dc:title>
  <dc:creator>JANE CROMARTY (DHC)</dc:creator>
  <cp:lastModifiedBy>Jenni Lages</cp:lastModifiedBy>
  <cp:revision>14</cp:revision>
  <dcterms:created xsi:type="dcterms:W3CDTF">2018-07-06T10:33:10Z</dcterms:created>
  <dcterms:modified xsi:type="dcterms:W3CDTF">2019-07-24T12:41:35Z</dcterms:modified>
</cp:coreProperties>
</file>